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355" r:id="rId3"/>
    <p:sldId id="388" r:id="rId4"/>
    <p:sldId id="357" r:id="rId5"/>
    <p:sldId id="358" r:id="rId6"/>
    <p:sldId id="359" r:id="rId7"/>
    <p:sldId id="389" r:id="rId8"/>
    <p:sldId id="362" r:id="rId9"/>
    <p:sldId id="361" r:id="rId10"/>
    <p:sldId id="363" r:id="rId11"/>
    <p:sldId id="366" r:id="rId12"/>
    <p:sldId id="370" r:id="rId13"/>
    <p:sldId id="364" r:id="rId14"/>
    <p:sldId id="371" r:id="rId15"/>
    <p:sldId id="365" r:id="rId16"/>
    <p:sldId id="372" r:id="rId17"/>
    <p:sldId id="367" r:id="rId18"/>
    <p:sldId id="373" r:id="rId19"/>
    <p:sldId id="368" r:id="rId20"/>
    <p:sldId id="374" r:id="rId21"/>
    <p:sldId id="369" r:id="rId22"/>
    <p:sldId id="375" r:id="rId23"/>
    <p:sldId id="387" r:id="rId24"/>
    <p:sldId id="377" r:id="rId25"/>
    <p:sldId id="378" r:id="rId26"/>
    <p:sldId id="379" r:id="rId27"/>
    <p:sldId id="380" r:id="rId28"/>
    <p:sldId id="381" r:id="rId29"/>
    <p:sldId id="382" r:id="rId30"/>
    <p:sldId id="383" r:id="rId31"/>
    <p:sldId id="384" r:id="rId32"/>
    <p:sldId id="385" r:id="rId33"/>
    <p:sldId id="293" r:id="rId34"/>
  </p:sldIdLst>
  <p:sldSz cx="9144000" cy="6858000" type="screen4x3"/>
  <p:notesSz cx="7010400" cy="9296400"/>
  <p:custDataLst>
    <p:tags r:id="rId37"/>
  </p:custDataLst>
  <p:defaultTextStyle>
    <a:defPPr>
      <a:defRPr lang="en-US"/>
    </a:defPPr>
    <a:lvl1pPr algn="l" rtl="0" fontAlgn="base">
      <a:spcBef>
        <a:spcPct val="0"/>
      </a:spcBef>
      <a:spcAft>
        <a:spcPct val="0"/>
      </a:spcAft>
      <a:defRPr sz="1400" i="1" kern="1200">
        <a:solidFill>
          <a:schemeClr val="bg1"/>
        </a:solidFill>
        <a:latin typeface="Times New Roman" pitchFamily="18" charset="0"/>
        <a:ea typeface="+mn-ea"/>
        <a:cs typeface="Arial" charset="0"/>
      </a:defRPr>
    </a:lvl1pPr>
    <a:lvl2pPr marL="457200" algn="l" rtl="0" fontAlgn="base">
      <a:spcBef>
        <a:spcPct val="0"/>
      </a:spcBef>
      <a:spcAft>
        <a:spcPct val="0"/>
      </a:spcAft>
      <a:defRPr sz="1400" i="1" kern="1200">
        <a:solidFill>
          <a:schemeClr val="bg1"/>
        </a:solidFill>
        <a:latin typeface="Times New Roman" pitchFamily="18" charset="0"/>
        <a:ea typeface="+mn-ea"/>
        <a:cs typeface="Arial" charset="0"/>
      </a:defRPr>
    </a:lvl2pPr>
    <a:lvl3pPr marL="914400" algn="l" rtl="0" fontAlgn="base">
      <a:spcBef>
        <a:spcPct val="0"/>
      </a:spcBef>
      <a:spcAft>
        <a:spcPct val="0"/>
      </a:spcAft>
      <a:defRPr sz="1400" i="1" kern="1200">
        <a:solidFill>
          <a:schemeClr val="bg1"/>
        </a:solidFill>
        <a:latin typeface="Times New Roman" pitchFamily="18" charset="0"/>
        <a:ea typeface="+mn-ea"/>
        <a:cs typeface="Arial" charset="0"/>
      </a:defRPr>
    </a:lvl3pPr>
    <a:lvl4pPr marL="1371600" algn="l" rtl="0" fontAlgn="base">
      <a:spcBef>
        <a:spcPct val="0"/>
      </a:spcBef>
      <a:spcAft>
        <a:spcPct val="0"/>
      </a:spcAft>
      <a:defRPr sz="1400" i="1" kern="1200">
        <a:solidFill>
          <a:schemeClr val="bg1"/>
        </a:solidFill>
        <a:latin typeface="Times New Roman" pitchFamily="18" charset="0"/>
        <a:ea typeface="+mn-ea"/>
        <a:cs typeface="Arial" charset="0"/>
      </a:defRPr>
    </a:lvl4pPr>
    <a:lvl5pPr marL="1828800" algn="l" rtl="0" fontAlgn="base">
      <a:spcBef>
        <a:spcPct val="0"/>
      </a:spcBef>
      <a:spcAft>
        <a:spcPct val="0"/>
      </a:spcAft>
      <a:defRPr sz="1400" i="1" kern="1200">
        <a:solidFill>
          <a:schemeClr val="bg1"/>
        </a:solidFill>
        <a:latin typeface="Times New Roman" pitchFamily="18" charset="0"/>
        <a:ea typeface="+mn-ea"/>
        <a:cs typeface="Arial" charset="0"/>
      </a:defRPr>
    </a:lvl5pPr>
    <a:lvl6pPr marL="2286000" algn="l" defTabSz="914400" rtl="0" eaLnBrk="1" latinLnBrk="0" hangingPunct="1">
      <a:defRPr sz="1400" i="1" kern="1200">
        <a:solidFill>
          <a:schemeClr val="bg1"/>
        </a:solidFill>
        <a:latin typeface="Times New Roman" pitchFamily="18" charset="0"/>
        <a:ea typeface="+mn-ea"/>
        <a:cs typeface="Arial" charset="0"/>
      </a:defRPr>
    </a:lvl6pPr>
    <a:lvl7pPr marL="2743200" algn="l" defTabSz="914400" rtl="0" eaLnBrk="1" latinLnBrk="0" hangingPunct="1">
      <a:defRPr sz="1400" i="1" kern="1200">
        <a:solidFill>
          <a:schemeClr val="bg1"/>
        </a:solidFill>
        <a:latin typeface="Times New Roman" pitchFamily="18" charset="0"/>
        <a:ea typeface="+mn-ea"/>
        <a:cs typeface="Arial" charset="0"/>
      </a:defRPr>
    </a:lvl7pPr>
    <a:lvl8pPr marL="3200400" algn="l" defTabSz="914400" rtl="0" eaLnBrk="1" latinLnBrk="0" hangingPunct="1">
      <a:defRPr sz="1400" i="1" kern="1200">
        <a:solidFill>
          <a:schemeClr val="bg1"/>
        </a:solidFill>
        <a:latin typeface="Times New Roman" pitchFamily="18" charset="0"/>
        <a:ea typeface="+mn-ea"/>
        <a:cs typeface="Arial" charset="0"/>
      </a:defRPr>
    </a:lvl8pPr>
    <a:lvl9pPr marL="3657600" algn="l" defTabSz="914400" rtl="0" eaLnBrk="1" latinLnBrk="0" hangingPunct="1">
      <a:defRPr sz="1400" i="1" kern="1200">
        <a:solidFill>
          <a:schemeClr val="bg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50021"/>
    <a:srgbClr val="66CCFF"/>
    <a:srgbClr val="022A6A"/>
    <a:srgbClr val="001D58"/>
    <a:srgbClr val="003399"/>
    <a:srgbClr val="03378B"/>
    <a:srgbClr val="3366FF"/>
    <a:srgbClr val="0033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099" autoAdjust="0"/>
    <p:restoredTop sz="94624" autoAdjust="0"/>
  </p:normalViewPr>
  <p:slideViewPr>
    <p:cSldViewPr>
      <p:cViewPr>
        <p:scale>
          <a:sx n="70" d="100"/>
          <a:sy n="70" d="100"/>
        </p:scale>
        <p:origin x="-1152" y="-72"/>
      </p:cViewPr>
      <p:guideLst>
        <p:guide orient="horz" pos="2160"/>
        <p:guide pos="2880"/>
      </p:guideLst>
    </p:cSldViewPr>
  </p:slideViewPr>
  <p:outlineViewPr>
    <p:cViewPr>
      <p:scale>
        <a:sx n="33" d="100"/>
        <a:sy n="33" d="100"/>
      </p:scale>
      <p:origin x="0" y="288"/>
    </p:cViewPr>
  </p:outlineViewPr>
  <p:notesTextViewPr>
    <p:cViewPr>
      <p:scale>
        <a:sx n="100" d="100"/>
        <a:sy n="100" d="100"/>
      </p:scale>
      <p:origin x="0" y="0"/>
    </p:cViewPr>
  </p:notesTextViewPr>
  <p:sorterViewPr>
    <p:cViewPr>
      <p:scale>
        <a:sx n="100" d="100"/>
        <a:sy n="100" d="100"/>
      </p:scale>
      <p:origin x="0" y="2598"/>
    </p:cViewPr>
  </p:sorterViewPr>
  <p:notesViewPr>
    <p:cSldViewPr>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1" Type="http://schemas.openxmlformats.org/officeDocument/2006/relationships/image" Target="../media/image7.jpeg"/></Relationships>
</file>

<file path=ppt/diagrams/_rels/data2.xml.rels><?xml version="1.0" encoding="UTF-8" standalone="yes"?>
<Relationships xmlns="http://schemas.openxmlformats.org/package/2006/relationships"><Relationship Id="rId1" Type="http://schemas.openxmlformats.org/officeDocument/2006/relationships/image" Target="../media/image9.jpeg"/></Relationships>
</file>

<file path=ppt/diagrams/_rels/data3.xml.rels><?xml version="1.0" encoding="UTF-8" standalone="yes"?>
<Relationships xmlns="http://schemas.openxmlformats.org/package/2006/relationships"><Relationship Id="rId1" Type="http://schemas.openxmlformats.org/officeDocument/2006/relationships/image" Target="../media/image11.jpeg"/></Relationships>
</file>

<file path=ppt/diagrams/_rels/data4.xml.rels><?xml version="1.0" encoding="UTF-8" standalone="yes"?>
<Relationships xmlns="http://schemas.openxmlformats.org/package/2006/relationships"><Relationship Id="rId1" Type="http://schemas.openxmlformats.org/officeDocument/2006/relationships/image" Target="../media/image9.jpeg"/></Relationships>
</file>

<file path=ppt/diagrams/_rels/data5.xml.rels><?xml version="1.0" encoding="UTF-8" standalone="yes"?>
<Relationships xmlns="http://schemas.openxmlformats.org/package/2006/relationships"><Relationship Id="rId1" Type="http://schemas.openxmlformats.org/officeDocument/2006/relationships/image" Target="../media/image9.jpeg"/></Relationships>
</file>

<file path=ppt/diagrams/_rels/data6.xml.rels><?xml version="1.0" encoding="UTF-8" standalone="yes"?>
<Relationships xmlns="http://schemas.openxmlformats.org/package/2006/relationships"><Relationship Id="rId1"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7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91.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111.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91.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91.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9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67862B-444F-4DA7-BF9F-B48CDA5B4D43}" type="doc">
      <dgm:prSet loTypeId="urn:microsoft.com/office/officeart/2005/8/layout/vList3#1" loCatId="list" qsTypeId="urn:microsoft.com/office/officeart/2005/8/quickstyle/simple1" qsCatId="simple" csTypeId="urn:microsoft.com/office/officeart/2005/8/colors/accent1_2" csCatId="accent1" phldr="1"/>
      <dgm:spPr/>
      <dgm:t>
        <a:bodyPr/>
        <a:lstStyle/>
        <a:p>
          <a:endParaRPr lang="en-US"/>
        </a:p>
      </dgm:t>
    </dgm:pt>
    <dgm:pt modelId="{3CECDE30-B83C-4B35-AC0E-F6F2B6077DD0}">
      <dgm:prSet/>
      <dgm:spPr>
        <a:solidFill>
          <a:srgbClr val="FF0000"/>
        </a:solidFill>
      </dgm:spPr>
      <dgm:t>
        <a:bodyPr/>
        <a:lstStyle/>
        <a:p>
          <a:pPr rtl="0"/>
          <a:r>
            <a:rPr lang="en-GB" b="0" i="0" baseline="0" dirty="0" smtClean="0">
              <a:latin typeface="Times New Roman" pitchFamily="18" charset="0"/>
              <a:cs typeface="Times New Roman" pitchFamily="18" charset="0"/>
            </a:rPr>
            <a:t>Naidoo, J. &amp; Willis, J. 2001. </a:t>
          </a:r>
          <a:r>
            <a:rPr lang="en-GB" b="0" i="1" baseline="0" dirty="0" smtClean="0">
              <a:latin typeface="Times New Roman" pitchFamily="18" charset="0"/>
              <a:cs typeface="Times New Roman" pitchFamily="18" charset="0"/>
            </a:rPr>
            <a:t>Health studies: an introduction</a:t>
          </a:r>
          <a:r>
            <a:rPr lang="en-GB" b="0" i="0" baseline="0" dirty="0" smtClean="0">
              <a:latin typeface="Times New Roman" pitchFamily="18" charset="0"/>
              <a:cs typeface="Times New Roman" pitchFamily="18" charset="0"/>
            </a:rPr>
            <a:t>. Basingstoke: Palgrave.</a:t>
          </a:r>
          <a:endParaRPr lang="en-GB" b="0" i="0" baseline="0" dirty="0">
            <a:latin typeface="Times New Roman" pitchFamily="18" charset="0"/>
            <a:cs typeface="Times New Roman" pitchFamily="18" charset="0"/>
          </a:endParaRPr>
        </a:p>
      </dgm:t>
    </dgm:pt>
    <dgm:pt modelId="{D2165AF1-6180-4107-86A1-D5B0F473DE13}" type="parTrans" cxnId="{191D666C-30B7-4A5C-96CB-435910AE28C5}">
      <dgm:prSet/>
      <dgm:spPr/>
      <dgm:t>
        <a:bodyPr/>
        <a:lstStyle/>
        <a:p>
          <a:endParaRPr lang="en-US"/>
        </a:p>
      </dgm:t>
    </dgm:pt>
    <dgm:pt modelId="{7B1FDB89-3D42-43F5-8D82-1363AC7C6F72}" type="sibTrans" cxnId="{191D666C-30B7-4A5C-96CB-435910AE28C5}">
      <dgm:prSet/>
      <dgm:spPr/>
      <dgm:t>
        <a:bodyPr/>
        <a:lstStyle/>
        <a:p>
          <a:endParaRPr lang="en-US"/>
        </a:p>
      </dgm:t>
    </dgm:pt>
    <dgm:pt modelId="{C772C051-63AC-468D-808B-4C74BBCB4ADA}" type="pres">
      <dgm:prSet presAssocID="{5667862B-444F-4DA7-BF9F-B48CDA5B4D43}" presName="linearFlow" presStyleCnt="0">
        <dgm:presLayoutVars>
          <dgm:dir/>
          <dgm:resizeHandles val="exact"/>
        </dgm:presLayoutVars>
      </dgm:prSet>
      <dgm:spPr/>
      <dgm:t>
        <a:bodyPr/>
        <a:lstStyle/>
        <a:p>
          <a:endParaRPr lang="en-US"/>
        </a:p>
      </dgm:t>
    </dgm:pt>
    <dgm:pt modelId="{9694E0BF-3833-4723-8C76-4DDEA87C4172}" type="pres">
      <dgm:prSet presAssocID="{3CECDE30-B83C-4B35-AC0E-F6F2B6077DD0}" presName="composite" presStyleCnt="0"/>
      <dgm:spPr/>
    </dgm:pt>
    <dgm:pt modelId="{3CED5414-7AA1-4FBA-87C0-F1FF2BDBEB0B}" type="pres">
      <dgm:prSet presAssocID="{3CECDE30-B83C-4B35-AC0E-F6F2B6077DD0}" presName="imgShp" presStyleLbl="fgImgPlace1" presStyleIdx="0" presStyleCnt="1" custLinFactX="300000" custLinFactNeighborX="326618" custLinFactNeighborY="-642"/>
      <dgm:spPr>
        <a:blipFill rotWithShape="0">
          <a:blip xmlns:r="http://schemas.openxmlformats.org/officeDocument/2006/relationships" r:embed="rId1"/>
          <a:stretch>
            <a:fillRect/>
          </a:stretch>
        </a:blipFill>
      </dgm:spPr>
    </dgm:pt>
    <dgm:pt modelId="{3235C887-13F7-4110-BE7C-C7E3972484A4}" type="pres">
      <dgm:prSet presAssocID="{3CECDE30-B83C-4B35-AC0E-F6F2B6077DD0}" presName="txShp" presStyleLbl="node1" presStyleIdx="0" presStyleCnt="1" custScaleX="126280" custLinFactNeighborX="-5005" custLinFactNeighborY="-642">
        <dgm:presLayoutVars>
          <dgm:bulletEnabled val="1"/>
        </dgm:presLayoutVars>
      </dgm:prSet>
      <dgm:spPr>
        <a:prstGeom prst="roundRect">
          <a:avLst/>
        </a:prstGeom>
      </dgm:spPr>
      <dgm:t>
        <a:bodyPr/>
        <a:lstStyle/>
        <a:p>
          <a:endParaRPr lang="en-US"/>
        </a:p>
      </dgm:t>
    </dgm:pt>
  </dgm:ptLst>
  <dgm:cxnLst>
    <dgm:cxn modelId="{191D666C-30B7-4A5C-96CB-435910AE28C5}" srcId="{5667862B-444F-4DA7-BF9F-B48CDA5B4D43}" destId="{3CECDE30-B83C-4B35-AC0E-F6F2B6077DD0}" srcOrd="0" destOrd="0" parTransId="{D2165AF1-6180-4107-86A1-D5B0F473DE13}" sibTransId="{7B1FDB89-3D42-43F5-8D82-1363AC7C6F72}"/>
    <dgm:cxn modelId="{B30CB063-EE4E-4A64-B5AB-2E0198A92227}" type="presOf" srcId="{5667862B-444F-4DA7-BF9F-B48CDA5B4D43}" destId="{C772C051-63AC-468D-808B-4C74BBCB4ADA}" srcOrd="0" destOrd="0" presId="urn:microsoft.com/office/officeart/2005/8/layout/vList3#1"/>
    <dgm:cxn modelId="{E8F73815-0703-4065-BF7C-5246ACA5ABCA}" type="presOf" srcId="{3CECDE30-B83C-4B35-AC0E-F6F2B6077DD0}" destId="{3235C887-13F7-4110-BE7C-C7E3972484A4}" srcOrd="0" destOrd="0" presId="urn:microsoft.com/office/officeart/2005/8/layout/vList3#1"/>
    <dgm:cxn modelId="{82FD9119-9788-4E81-A203-438098DA2C3D}" type="presParOf" srcId="{C772C051-63AC-468D-808B-4C74BBCB4ADA}" destId="{9694E0BF-3833-4723-8C76-4DDEA87C4172}" srcOrd="0" destOrd="0" presId="urn:microsoft.com/office/officeart/2005/8/layout/vList3#1"/>
    <dgm:cxn modelId="{73F45EB6-C220-4212-83EF-FE76173D27AB}" type="presParOf" srcId="{9694E0BF-3833-4723-8C76-4DDEA87C4172}" destId="{3CED5414-7AA1-4FBA-87C0-F1FF2BDBEB0B}" srcOrd="0" destOrd="0" presId="urn:microsoft.com/office/officeart/2005/8/layout/vList3#1"/>
    <dgm:cxn modelId="{3E19022E-78A0-4F8A-B047-B520AD5B5E35}" type="presParOf" srcId="{9694E0BF-3833-4723-8C76-4DDEA87C4172}" destId="{3235C887-13F7-4110-BE7C-C7E3972484A4}" srcOrd="1" destOrd="0" presId="urn:microsoft.com/office/officeart/2005/8/layout/vList3#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67862B-444F-4DA7-BF9F-B48CDA5B4D43}" type="doc">
      <dgm:prSet loTypeId="urn:microsoft.com/office/officeart/2005/8/layout/vList3#2" loCatId="list" qsTypeId="urn:microsoft.com/office/officeart/2005/8/quickstyle/simple1" qsCatId="simple" csTypeId="urn:microsoft.com/office/officeart/2005/8/colors/accent1_2" csCatId="accent1" phldr="1"/>
      <dgm:spPr/>
      <dgm:t>
        <a:bodyPr/>
        <a:lstStyle/>
        <a:p>
          <a:endParaRPr lang="en-US"/>
        </a:p>
      </dgm:t>
    </dgm:pt>
    <dgm:pt modelId="{3CECDE30-B83C-4B35-AC0E-F6F2B6077DD0}">
      <dgm:prSet custT="1"/>
      <dgm:spPr>
        <a:solidFill>
          <a:srgbClr val="FF0000"/>
        </a:solidFill>
      </dgm:spPr>
      <dgm:t>
        <a:bodyPr/>
        <a:lstStyle/>
        <a:p>
          <a:pPr rtl="0"/>
          <a:r>
            <a:rPr lang="en-GB" sz="2200" b="0" dirty="0" smtClean="0">
              <a:latin typeface="Times New Roman" pitchFamily="18" charset="0"/>
              <a:cs typeface="Times New Roman" pitchFamily="18" charset="0"/>
            </a:rPr>
            <a:t>Kelly, C. &amp; Lynes, D. (2008) </a:t>
          </a:r>
          <a:r>
            <a:rPr lang="en-GB" sz="2200" b="0" i="0" dirty="0" smtClean="0">
              <a:latin typeface="Times New Roman" pitchFamily="18" charset="0"/>
              <a:cs typeface="Times New Roman" pitchFamily="18" charset="0"/>
            </a:rPr>
            <a:t>Psychological effects of chronic lung disease</a:t>
          </a:r>
          <a:r>
            <a:rPr lang="en-GB" sz="2200" b="0" dirty="0" smtClean="0">
              <a:latin typeface="Times New Roman" pitchFamily="18" charset="0"/>
              <a:cs typeface="Times New Roman" pitchFamily="18" charset="0"/>
            </a:rPr>
            <a:t>. </a:t>
          </a:r>
          <a:r>
            <a:rPr lang="en-GB" sz="2200" b="0" i="1" dirty="0" smtClean="0">
              <a:latin typeface="Times New Roman" pitchFamily="18" charset="0"/>
              <a:cs typeface="Times New Roman" pitchFamily="18" charset="0"/>
            </a:rPr>
            <a:t>Nursing Times.</a:t>
          </a:r>
          <a:r>
            <a:rPr lang="en-GB" sz="2200" b="0" dirty="0" smtClean="0">
              <a:latin typeface="Times New Roman" pitchFamily="18" charset="0"/>
              <a:cs typeface="Times New Roman" pitchFamily="18" charset="0"/>
            </a:rPr>
            <a:t> </a:t>
          </a:r>
          <a:r>
            <a:rPr lang="en-GB" sz="2200" b="1" dirty="0" smtClean="0">
              <a:latin typeface="Times New Roman" pitchFamily="18" charset="0"/>
              <a:cs typeface="Times New Roman" pitchFamily="18" charset="0"/>
            </a:rPr>
            <a:t>104</a:t>
          </a:r>
          <a:r>
            <a:rPr lang="en-GB" sz="2200" b="0" dirty="0" smtClean="0">
              <a:latin typeface="Times New Roman" pitchFamily="18" charset="0"/>
              <a:cs typeface="Times New Roman" pitchFamily="18" charset="0"/>
            </a:rPr>
            <a:t>(47), pp.82-85. </a:t>
          </a:r>
          <a:endParaRPr lang="en-GB" sz="2200" b="0" i="0" baseline="0" dirty="0">
            <a:latin typeface="Times New Roman" pitchFamily="18" charset="0"/>
            <a:cs typeface="Times New Roman" pitchFamily="18" charset="0"/>
          </a:endParaRPr>
        </a:p>
      </dgm:t>
    </dgm:pt>
    <dgm:pt modelId="{D2165AF1-6180-4107-86A1-D5B0F473DE13}" type="parTrans" cxnId="{191D666C-30B7-4A5C-96CB-435910AE28C5}">
      <dgm:prSet/>
      <dgm:spPr/>
      <dgm:t>
        <a:bodyPr/>
        <a:lstStyle/>
        <a:p>
          <a:endParaRPr lang="en-US"/>
        </a:p>
      </dgm:t>
    </dgm:pt>
    <dgm:pt modelId="{7B1FDB89-3D42-43F5-8D82-1363AC7C6F72}" type="sibTrans" cxnId="{191D666C-30B7-4A5C-96CB-435910AE28C5}">
      <dgm:prSet/>
      <dgm:spPr/>
      <dgm:t>
        <a:bodyPr/>
        <a:lstStyle/>
        <a:p>
          <a:endParaRPr lang="en-US"/>
        </a:p>
      </dgm:t>
    </dgm:pt>
    <dgm:pt modelId="{C772C051-63AC-468D-808B-4C74BBCB4ADA}" type="pres">
      <dgm:prSet presAssocID="{5667862B-444F-4DA7-BF9F-B48CDA5B4D43}" presName="linearFlow" presStyleCnt="0">
        <dgm:presLayoutVars>
          <dgm:dir/>
          <dgm:resizeHandles val="exact"/>
        </dgm:presLayoutVars>
      </dgm:prSet>
      <dgm:spPr/>
      <dgm:t>
        <a:bodyPr/>
        <a:lstStyle/>
        <a:p>
          <a:endParaRPr lang="en-US"/>
        </a:p>
      </dgm:t>
    </dgm:pt>
    <dgm:pt modelId="{9694E0BF-3833-4723-8C76-4DDEA87C4172}" type="pres">
      <dgm:prSet presAssocID="{3CECDE30-B83C-4B35-AC0E-F6F2B6077DD0}" presName="composite" presStyleCnt="0"/>
      <dgm:spPr/>
    </dgm:pt>
    <dgm:pt modelId="{3CED5414-7AA1-4FBA-87C0-F1FF2BDBEB0B}" type="pres">
      <dgm:prSet presAssocID="{3CECDE30-B83C-4B35-AC0E-F6F2B6077DD0}" presName="imgShp" presStyleLbl="fgImgPlace1" presStyleIdx="0" presStyleCnt="1" custLinFactX="200000" custLinFactNeighborX="241470"/>
      <dgm:spPr>
        <a:blipFill rotWithShape="0">
          <a:blip xmlns:r="http://schemas.openxmlformats.org/officeDocument/2006/relationships" r:embed="rId1"/>
          <a:stretch>
            <a:fillRect/>
          </a:stretch>
        </a:blipFill>
      </dgm:spPr>
    </dgm:pt>
    <dgm:pt modelId="{3235C887-13F7-4110-BE7C-C7E3972484A4}" type="pres">
      <dgm:prSet presAssocID="{3CECDE30-B83C-4B35-AC0E-F6F2B6077DD0}" presName="txShp" presStyleLbl="node1" presStyleIdx="0" presStyleCnt="1" custScaleX="126280" custLinFactNeighborX="-10544" custLinFactNeighborY="-49">
        <dgm:presLayoutVars>
          <dgm:bulletEnabled val="1"/>
        </dgm:presLayoutVars>
      </dgm:prSet>
      <dgm:spPr>
        <a:prstGeom prst="roundRect">
          <a:avLst/>
        </a:prstGeom>
      </dgm:spPr>
      <dgm:t>
        <a:bodyPr/>
        <a:lstStyle/>
        <a:p>
          <a:endParaRPr lang="en-US"/>
        </a:p>
      </dgm:t>
    </dgm:pt>
  </dgm:ptLst>
  <dgm:cxnLst>
    <dgm:cxn modelId="{320358F6-D42D-4220-8826-E70B527E623A}" type="presOf" srcId="{3CECDE30-B83C-4B35-AC0E-F6F2B6077DD0}" destId="{3235C887-13F7-4110-BE7C-C7E3972484A4}" srcOrd="0" destOrd="0" presId="urn:microsoft.com/office/officeart/2005/8/layout/vList3#2"/>
    <dgm:cxn modelId="{191D666C-30B7-4A5C-96CB-435910AE28C5}" srcId="{5667862B-444F-4DA7-BF9F-B48CDA5B4D43}" destId="{3CECDE30-B83C-4B35-AC0E-F6F2B6077DD0}" srcOrd="0" destOrd="0" parTransId="{D2165AF1-6180-4107-86A1-D5B0F473DE13}" sibTransId="{7B1FDB89-3D42-43F5-8D82-1363AC7C6F72}"/>
    <dgm:cxn modelId="{768206C7-4C4D-4D63-A6EA-766556969CC5}" type="presOf" srcId="{5667862B-444F-4DA7-BF9F-B48CDA5B4D43}" destId="{C772C051-63AC-468D-808B-4C74BBCB4ADA}" srcOrd="0" destOrd="0" presId="urn:microsoft.com/office/officeart/2005/8/layout/vList3#2"/>
    <dgm:cxn modelId="{05CC17D1-84D4-4DE0-A8AC-5B5642812073}" type="presParOf" srcId="{C772C051-63AC-468D-808B-4C74BBCB4ADA}" destId="{9694E0BF-3833-4723-8C76-4DDEA87C4172}" srcOrd="0" destOrd="0" presId="urn:microsoft.com/office/officeart/2005/8/layout/vList3#2"/>
    <dgm:cxn modelId="{EB62EF85-AB66-449A-AF6D-C26A1B4AAFCB}" type="presParOf" srcId="{9694E0BF-3833-4723-8C76-4DDEA87C4172}" destId="{3CED5414-7AA1-4FBA-87C0-F1FF2BDBEB0B}" srcOrd="0" destOrd="0" presId="urn:microsoft.com/office/officeart/2005/8/layout/vList3#2"/>
    <dgm:cxn modelId="{0D534F08-582F-4575-B13F-C6547A29887C}" type="presParOf" srcId="{9694E0BF-3833-4723-8C76-4DDEA87C4172}" destId="{3235C887-13F7-4110-BE7C-C7E3972484A4}" srcOrd="1" destOrd="0" presId="urn:microsoft.com/office/officeart/2005/8/layout/vList3#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67862B-444F-4DA7-BF9F-B48CDA5B4D43}" type="doc">
      <dgm:prSet loTypeId="urn:microsoft.com/office/officeart/2005/8/layout/vList3#3" loCatId="list" qsTypeId="urn:microsoft.com/office/officeart/2005/8/quickstyle/simple1" qsCatId="simple" csTypeId="urn:microsoft.com/office/officeart/2005/8/colors/accent1_2" csCatId="accent1" phldr="1"/>
      <dgm:spPr/>
      <dgm:t>
        <a:bodyPr/>
        <a:lstStyle/>
        <a:p>
          <a:endParaRPr lang="en-US"/>
        </a:p>
      </dgm:t>
    </dgm:pt>
    <dgm:pt modelId="{3CECDE30-B83C-4B35-AC0E-F6F2B6077DD0}">
      <dgm:prSet custT="1"/>
      <dgm:spPr>
        <a:solidFill>
          <a:srgbClr val="FF0000"/>
        </a:solidFill>
      </dgm:spPr>
      <dgm:t>
        <a:bodyPr/>
        <a:lstStyle/>
        <a:p>
          <a:pPr rtl="0"/>
          <a:r>
            <a:rPr lang="en-GB" sz="1600" dirty="0" smtClean="0"/>
            <a:t>Department for Children, Schools and Families. 2009. Background to every child matters. </a:t>
          </a:r>
          <a:r>
            <a:rPr lang="en-GB" sz="1600" i="1" dirty="0" smtClean="0"/>
            <a:t>Every Child Matters</a:t>
          </a:r>
          <a:r>
            <a:rPr lang="en-GB" sz="1600" dirty="0" smtClean="0"/>
            <a:t> [Online]. Available at </a:t>
          </a:r>
          <a:r>
            <a:rPr lang="en-GB" sz="1600" dirty="0" smtClean="0">
              <a:solidFill>
                <a:schemeClr val="bg1"/>
              </a:solidFill>
            </a:rPr>
            <a:t>http://www.dcsf.gov.uk/everychildmatters/about/background/background</a:t>
          </a:r>
          <a:r>
            <a:rPr lang="en-GB" sz="1600" dirty="0" smtClean="0"/>
            <a:t>. Accessed on 18</a:t>
          </a:r>
          <a:r>
            <a:rPr lang="en-GB" sz="1600" baseline="30000" dirty="0" smtClean="0"/>
            <a:t>th</a:t>
          </a:r>
          <a:r>
            <a:rPr lang="en-GB" sz="1600" dirty="0" smtClean="0"/>
            <a:t> February 2010, 11:10pm.</a:t>
          </a:r>
          <a:endParaRPr lang="en-GB" sz="1600" b="0" i="0" baseline="0" dirty="0"/>
        </a:p>
      </dgm:t>
    </dgm:pt>
    <dgm:pt modelId="{D2165AF1-6180-4107-86A1-D5B0F473DE13}" type="parTrans" cxnId="{191D666C-30B7-4A5C-96CB-435910AE28C5}">
      <dgm:prSet/>
      <dgm:spPr/>
      <dgm:t>
        <a:bodyPr/>
        <a:lstStyle/>
        <a:p>
          <a:endParaRPr lang="en-US"/>
        </a:p>
      </dgm:t>
    </dgm:pt>
    <dgm:pt modelId="{7B1FDB89-3D42-43F5-8D82-1363AC7C6F72}" type="sibTrans" cxnId="{191D666C-30B7-4A5C-96CB-435910AE28C5}">
      <dgm:prSet/>
      <dgm:spPr/>
      <dgm:t>
        <a:bodyPr/>
        <a:lstStyle/>
        <a:p>
          <a:endParaRPr lang="en-US"/>
        </a:p>
      </dgm:t>
    </dgm:pt>
    <dgm:pt modelId="{C772C051-63AC-468D-808B-4C74BBCB4ADA}" type="pres">
      <dgm:prSet presAssocID="{5667862B-444F-4DA7-BF9F-B48CDA5B4D43}" presName="linearFlow" presStyleCnt="0">
        <dgm:presLayoutVars>
          <dgm:dir/>
          <dgm:resizeHandles val="exact"/>
        </dgm:presLayoutVars>
      </dgm:prSet>
      <dgm:spPr/>
      <dgm:t>
        <a:bodyPr/>
        <a:lstStyle/>
        <a:p>
          <a:endParaRPr lang="en-US"/>
        </a:p>
      </dgm:t>
    </dgm:pt>
    <dgm:pt modelId="{9694E0BF-3833-4723-8C76-4DDEA87C4172}" type="pres">
      <dgm:prSet presAssocID="{3CECDE30-B83C-4B35-AC0E-F6F2B6077DD0}" presName="composite" presStyleCnt="0"/>
      <dgm:spPr/>
    </dgm:pt>
    <dgm:pt modelId="{3CED5414-7AA1-4FBA-87C0-F1FF2BDBEB0B}" type="pres">
      <dgm:prSet presAssocID="{3CECDE30-B83C-4B35-AC0E-F6F2B6077DD0}" presName="imgShp" presStyleLbl="fgImgPlace1" presStyleIdx="0" presStyleCnt="1" custLinFactX="218656" custLinFactNeighborX="300000" custLinFactNeighborY="-49"/>
      <dgm:spPr>
        <a:blipFill rotWithShape="0">
          <a:blip xmlns:r="http://schemas.openxmlformats.org/officeDocument/2006/relationships" r:embed="rId1"/>
          <a:stretch>
            <a:fillRect/>
          </a:stretch>
        </a:blipFill>
      </dgm:spPr>
    </dgm:pt>
    <dgm:pt modelId="{3235C887-13F7-4110-BE7C-C7E3972484A4}" type="pres">
      <dgm:prSet presAssocID="{3CECDE30-B83C-4B35-AC0E-F6F2B6077DD0}" presName="txShp" presStyleLbl="node1" presStyleIdx="0" presStyleCnt="1" custScaleX="129288" custLinFactNeighborX="-10544" custLinFactNeighborY="-49">
        <dgm:presLayoutVars>
          <dgm:bulletEnabled val="1"/>
        </dgm:presLayoutVars>
      </dgm:prSet>
      <dgm:spPr>
        <a:prstGeom prst="roundRect">
          <a:avLst/>
        </a:prstGeom>
      </dgm:spPr>
      <dgm:t>
        <a:bodyPr/>
        <a:lstStyle/>
        <a:p>
          <a:endParaRPr lang="en-US"/>
        </a:p>
      </dgm:t>
    </dgm:pt>
  </dgm:ptLst>
  <dgm:cxnLst>
    <dgm:cxn modelId="{A75774A2-1509-475C-8AF4-769C6D5E28B1}" type="presOf" srcId="{3CECDE30-B83C-4B35-AC0E-F6F2B6077DD0}" destId="{3235C887-13F7-4110-BE7C-C7E3972484A4}" srcOrd="0" destOrd="0" presId="urn:microsoft.com/office/officeart/2005/8/layout/vList3#3"/>
    <dgm:cxn modelId="{191D666C-30B7-4A5C-96CB-435910AE28C5}" srcId="{5667862B-444F-4DA7-BF9F-B48CDA5B4D43}" destId="{3CECDE30-B83C-4B35-AC0E-F6F2B6077DD0}" srcOrd="0" destOrd="0" parTransId="{D2165AF1-6180-4107-86A1-D5B0F473DE13}" sibTransId="{7B1FDB89-3D42-43F5-8D82-1363AC7C6F72}"/>
    <dgm:cxn modelId="{421530E5-C7D2-484D-BA6B-28D2CCB7233B}" type="presOf" srcId="{5667862B-444F-4DA7-BF9F-B48CDA5B4D43}" destId="{C772C051-63AC-468D-808B-4C74BBCB4ADA}" srcOrd="0" destOrd="0" presId="urn:microsoft.com/office/officeart/2005/8/layout/vList3#3"/>
    <dgm:cxn modelId="{0EF9B175-366A-438F-886D-83DC4023CA4B}" type="presParOf" srcId="{C772C051-63AC-468D-808B-4C74BBCB4ADA}" destId="{9694E0BF-3833-4723-8C76-4DDEA87C4172}" srcOrd="0" destOrd="0" presId="urn:microsoft.com/office/officeart/2005/8/layout/vList3#3"/>
    <dgm:cxn modelId="{740ABE47-50B7-49E7-B159-4A88CC02F4B2}" type="presParOf" srcId="{9694E0BF-3833-4723-8C76-4DDEA87C4172}" destId="{3CED5414-7AA1-4FBA-87C0-F1FF2BDBEB0B}" srcOrd="0" destOrd="0" presId="urn:microsoft.com/office/officeart/2005/8/layout/vList3#3"/>
    <dgm:cxn modelId="{107A328A-4385-4D50-8336-1FE4CE67AF59}" type="presParOf" srcId="{9694E0BF-3833-4723-8C76-4DDEA87C4172}" destId="{3235C887-13F7-4110-BE7C-C7E3972484A4}" srcOrd="1" destOrd="0" presId="urn:microsoft.com/office/officeart/2005/8/layout/vList3#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667862B-444F-4DA7-BF9F-B48CDA5B4D43}" type="doc">
      <dgm:prSet loTypeId="urn:microsoft.com/office/officeart/2005/8/layout/vList3#4" loCatId="list" qsTypeId="urn:microsoft.com/office/officeart/2005/8/quickstyle/simple1" qsCatId="simple" csTypeId="urn:microsoft.com/office/officeart/2005/8/colors/accent1_2" csCatId="accent1" phldr="1"/>
      <dgm:spPr/>
      <dgm:t>
        <a:bodyPr/>
        <a:lstStyle/>
        <a:p>
          <a:endParaRPr lang="en-US"/>
        </a:p>
      </dgm:t>
    </dgm:pt>
    <dgm:pt modelId="{3CECDE30-B83C-4B35-AC0E-F6F2B6077DD0}">
      <dgm:prSet custT="1"/>
      <dgm:spPr>
        <a:solidFill>
          <a:srgbClr val="FF0000"/>
        </a:solidFill>
      </dgm:spPr>
      <dgm:t>
        <a:bodyPr/>
        <a:lstStyle/>
        <a:p>
          <a:pPr rtl="0"/>
          <a:r>
            <a:rPr lang="en-US" sz="2000" dirty="0" smtClean="0">
              <a:latin typeface="Times New Roman" pitchFamily="18" charset="0"/>
              <a:cs typeface="Times New Roman" pitchFamily="18" charset="0"/>
            </a:rPr>
            <a:t>Simpson, L. 1997. ‘Tasmania’s railway goes private’, </a:t>
          </a:r>
          <a:r>
            <a:rPr lang="en-US" sz="2000" i="1" dirty="0" smtClean="0">
              <a:latin typeface="Times New Roman" pitchFamily="18" charset="0"/>
              <a:cs typeface="Times New Roman" pitchFamily="18" charset="0"/>
            </a:rPr>
            <a:t>Australian Financial Review</a:t>
          </a:r>
          <a:r>
            <a:rPr lang="en-US" sz="2000" dirty="0" smtClean="0">
              <a:latin typeface="Times New Roman" pitchFamily="18" charset="0"/>
              <a:cs typeface="Times New Roman" pitchFamily="18" charset="0"/>
            </a:rPr>
            <a:t>, 13 October, p. 10.</a:t>
          </a:r>
          <a:endParaRPr lang="en-GB" sz="2000" b="0" i="0" baseline="0" dirty="0">
            <a:latin typeface="Times New Roman" pitchFamily="18" charset="0"/>
            <a:cs typeface="Times New Roman" pitchFamily="18" charset="0"/>
          </a:endParaRPr>
        </a:p>
      </dgm:t>
    </dgm:pt>
    <dgm:pt modelId="{D2165AF1-6180-4107-86A1-D5B0F473DE13}" type="parTrans" cxnId="{191D666C-30B7-4A5C-96CB-435910AE28C5}">
      <dgm:prSet/>
      <dgm:spPr/>
      <dgm:t>
        <a:bodyPr/>
        <a:lstStyle/>
        <a:p>
          <a:endParaRPr lang="en-US"/>
        </a:p>
      </dgm:t>
    </dgm:pt>
    <dgm:pt modelId="{7B1FDB89-3D42-43F5-8D82-1363AC7C6F72}" type="sibTrans" cxnId="{191D666C-30B7-4A5C-96CB-435910AE28C5}">
      <dgm:prSet/>
      <dgm:spPr/>
      <dgm:t>
        <a:bodyPr/>
        <a:lstStyle/>
        <a:p>
          <a:endParaRPr lang="en-US"/>
        </a:p>
      </dgm:t>
    </dgm:pt>
    <dgm:pt modelId="{C772C051-63AC-468D-808B-4C74BBCB4ADA}" type="pres">
      <dgm:prSet presAssocID="{5667862B-444F-4DA7-BF9F-B48CDA5B4D43}" presName="linearFlow" presStyleCnt="0">
        <dgm:presLayoutVars>
          <dgm:dir/>
          <dgm:resizeHandles val="exact"/>
        </dgm:presLayoutVars>
      </dgm:prSet>
      <dgm:spPr/>
      <dgm:t>
        <a:bodyPr/>
        <a:lstStyle/>
        <a:p>
          <a:endParaRPr lang="en-US"/>
        </a:p>
      </dgm:t>
    </dgm:pt>
    <dgm:pt modelId="{9694E0BF-3833-4723-8C76-4DDEA87C4172}" type="pres">
      <dgm:prSet presAssocID="{3CECDE30-B83C-4B35-AC0E-F6F2B6077DD0}" presName="composite" presStyleCnt="0"/>
      <dgm:spPr/>
    </dgm:pt>
    <dgm:pt modelId="{3CED5414-7AA1-4FBA-87C0-F1FF2BDBEB0B}" type="pres">
      <dgm:prSet presAssocID="{3CECDE30-B83C-4B35-AC0E-F6F2B6077DD0}" presName="imgShp" presStyleLbl="fgImgPlace1" presStyleIdx="0" presStyleCnt="1" custLinFactX="200000" custLinFactNeighborX="241470"/>
      <dgm:spPr>
        <a:blipFill rotWithShape="0">
          <a:blip xmlns:r="http://schemas.openxmlformats.org/officeDocument/2006/relationships" r:embed="rId1"/>
          <a:stretch>
            <a:fillRect/>
          </a:stretch>
        </a:blipFill>
      </dgm:spPr>
    </dgm:pt>
    <dgm:pt modelId="{3235C887-13F7-4110-BE7C-C7E3972484A4}" type="pres">
      <dgm:prSet presAssocID="{3CECDE30-B83C-4B35-AC0E-F6F2B6077DD0}" presName="txShp" presStyleLbl="node1" presStyleIdx="0" presStyleCnt="1" custScaleX="126280" custLinFactNeighborX="-10544" custLinFactNeighborY="-49">
        <dgm:presLayoutVars>
          <dgm:bulletEnabled val="1"/>
        </dgm:presLayoutVars>
      </dgm:prSet>
      <dgm:spPr>
        <a:prstGeom prst="roundRect">
          <a:avLst/>
        </a:prstGeom>
      </dgm:spPr>
      <dgm:t>
        <a:bodyPr/>
        <a:lstStyle/>
        <a:p>
          <a:endParaRPr lang="en-US"/>
        </a:p>
      </dgm:t>
    </dgm:pt>
  </dgm:ptLst>
  <dgm:cxnLst>
    <dgm:cxn modelId="{A180F760-4DE7-4D12-AB73-D5BE30D2F144}" type="presOf" srcId="{5667862B-444F-4DA7-BF9F-B48CDA5B4D43}" destId="{C772C051-63AC-468D-808B-4C74BBCB4ADA}" srcOrd="0" destOrd="0" presId="urn:microsoft.com/office/officeart/2005/8/layout/vList3#4"/>
    <dgm:cxn modelId="{191D666C-30B7-4A5C-96CB-435910AE28C5}" srcId="{5667862B-444F-4DA7-BF9F-B48CDA5B4D43}" destId="{3CECDE30-B83C-4B35-AC0E-F6F2B6077DD0}" srcOrd="0" destOrd="0" parTransId="{D2165AF1-6180-4107-86A1-D5B0F473DE13}" sibTransId="{7B1FDB89-3D42-43F5-8D82-1363AC7C6F72}"/>
    <dgm:cxn modelId="{70DA0F2E-B3D2-47D0-B561-7514110ABC71}" type="presOf" srcId="{3CECDE30-B83C-4B35-AC0E-F6F2B6077DD0}" destId="{3235C887-13F7-4110-BE7C-C7E3972484A4}" srcOrd="0" destOrd="0" presId="urn:microsoft.com/office/officeart/2005/8/layout/vList3#4"/>
    <dgm:cxn modelId="{BCD96ED7-728F-41BF-BD62-0EFA5D5C1468}" type="presParOf" srcId="{C772C051-63AC-468D-808B-4C74BBCB4ADA}" destId="{9694E0BF-3833-4723-8C76-4DDEA87C4172}" srcOrd="0" destOrd="0" presId="urn:microsoft.com/office/officeart/2005/8/layout/vList3#4"/>
    <dgm:cxn modelId="{11B51BEE-97E6-45A3-B5EA-7526C5CBF7CF}" type="presParOf" srcId="{9694E0BF-3833-4723-8C76-4DDEA87C4172}" destId="{3CED5414-7AA1-4FBA-87C0-F1FF2BDBEB0B}" srcOrd="0" destOrd="0" presId="urn:microsoft.com/office/officeart/2005/8/layout/vList3#4"/>
    <dgm:cxn modelId="{B0B96A54-D4DD-4B6B-90B1-5E1EB9811280}" type="presParOf" srcId="{9694E0BF-3833-4723-8C76-4DDEA87C4172}" destId="{3235C887-13F7-4110-BE7C-C7E3972484A4}" srcOrd="1" destOrd="0" presId="urn:microsoft.com/office/officeart/2005/8/layout/vList3#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667862B-444F-4DA7-BF9F-B48CDA5B4D43}" type="doc">
      <dgm:prSet loTypeId="urn:microsoft.com/office/officeart/2005/8/layout/vList3#5" loCatId="list" qsTypeId="urn:microsoft.com/office/officeart/2005/8/quickstyle/simple1" qsCatId="simple" csTypeId="urn:microsoft.com/office/officeart/2005/8/colors/accent1_2" csCatId="accent1" phldr="1"/>
      <dgm:spPr/>
      <dgm:t>
        <a:bodyPr/>
        <a:lstStyle/>
        <a:p>
          <a:endParaRPr lang="en-US"/>
        </a:p>
      </dgm:t>
    </dgm:pt>
    <dgm:pt modelId="{3CECDE30-B83C-4B35-AC0E-F6F2B6077DD0}">
      <dgm:prSet custT="1"/>
      <dgm:spPr>
        <a:solidFill>
          <a:srgbClr val="FF0000"/>
        </a:solidFill>
      </dgm:spPr>
      <dgm:t>
        <a:bodyPr/>
        <a:lstStyle/>
        <a:p>
          <a:pPr rtl="0"/>
          <a:r>
            <a:rPr lang="en-US" sz="2000" dirty="0" smtClean="0"/>
            <a:t>Collins, M. 2010. </a:t>
          </a:r>
          <a:r>
            <a:rPr lang="en-US" sz="2000" i="1" dirty="0" smtClean="0"/>
            <a:t>ED1441 Information technologies in education:</a:t>
          </a:r>
          <a:r>
            <a:rPr lang="en-US" sz="2000" dirty="0" smtClean="0"/>
            <a:t>, James Cook University, Cairns.</a:t>
          </a:r>
          <a:endParaRPr lang="en-GB" sz="2000" b="0" i="0" baseline="0" dirty="0">
            <a:latin typeface="Times New Roman" pitchFamily="18" charset="0"/>
            <a:cs typeface="Times New Roman" pitchFamily="18" charset="0"/>
          </a:endParaRPr>
        </a:p>
      </dgm:t>
    </dgm:pt>
    <dgm:pt modelId="{D2165AF1-6180-4107-86A1-D5B0F473DE13}" type="parTrans" cxnId="{191D666C-30B7-4A5C-96CB-435910AE28C5}">
      <dgm:prSet/>
      <dgm:spPr/>
      <dgm:t>
        <a:bodyPr/>
        <a:lstStyle/>
        <a:p>
          <a:endParaRPr lang="en-US"/>
        </a:p>
      </dgm:t>
    </dgm:pt>
    <dgm:pt modelId="{7B1FDB89-3D42-43F5-8D82-1363AC7C6F72}" type="sibTrans" cxnId="{191D666C-30B7-4A5C-96CB-435910AE28C5}">
      <dgm:prSet/>
      <dgm:spPr/>
      <dgm:t>
        <a:bodyPr/>
        <a:lstStyle/>
        <a:p>
          <a:endParaRPr lang="en-US"/>
        </a:p>
      </dgm:t>
    </dgm:pt>
    <dgm:pt modelId="{C772C051-63AC-468D-808B-4C74BBCB4ADA}" type="pres">
      <dgm:prSet presAssocID="{5667862B-444F-4DA7-BF9F-B48CDA5B4D43}" presName="linearFlow" presStyleCnt="0">
        <dgm:presLayoutVars>
          <dgm:dir/>
          <dgm:resizeHandles val="exact"/>
        </dgm:presLayoutVars>
      </dgm:prSet>
      <dgm:spPr/>
      <dgm:t>
        <a:bodyPr/>
        <a:lstStyle/>
        <a:p>
          <a:endParaRPr lang="en-US"/>
        </a:p>
      </dgm:t>
    </dgm:pt>
    <dgm:pt modelId="{9694E0BF-3833-4723-8C76-4DDEA87C4172}" type="pres">
      <dgm:prSet presAssocID="{3CECDE30-B83C-4B35-AC0E-F6F2B6077DD0}" presName="composite" presStyleCnt="0"/>
      <dgm:spPr/>
    </dgm:pt>
    <dgm:pt modelId="{3CED5414-7AA1-4FBA-87C0-F1FF2BDBEB0B}" type="pres">
      <dgm:prSet presAssocID="{3CECDE30-B83C-4B35-AC0E-F6F2B6077DD0}" presName="imgShp" presStyleLbl="fgImgPlace1" presStyleIdx="0" presStyleCnt="1" custLinFactX="200000" custLinFactNeighborX="241470"/>
      <dgm:spPr>
        <a:blipFill rotWithShape="0">
          <a:blip xmlns:r="http://schemas.openxmlformats.org/officeDocument/2006/relationships" r:embed="rId1"/>
          <a:stretch>
            <a:fillRect/>
          </a:stretch>
        </a:blipFill>
      </dgm:spPr>
    </dgm:pt>
    <dgm:pt modelId="{3235C887-13F7-4110-BE7C-C7E3972484A4}" type="pres">
      <dgm:prSet presAssocID="{3CECDE30-B83C-4B35-AC0E-F6F2B6077DD0}" presName="txShp" presStyleLbl="node1" presStyleIdx="0" presStyleCnt="1" custScaleX="126280" custLinFactNeighborX="-10544" custLinFactNeighborY="-49">
        <dgm:presLayoutVars>
          <dgm:bulletEnabled val="1"/>
        </dgm:presLayoutVars>
      </dgm:prSet>
      <dgm:spPr>
        <a:prstGeom prst="roundRect">
          <a:avLst/>
        </a:prstGeom>
      </dgm:spPr>
      <dgm:t>
        <a:bodyPr/>
        <a:lstStyle/>
        <a:p>
          <a:endParaRPr lang="en-US"/>
        </a:p>
      </dgm:t>
    </dgm:pt>
  </dgm:ptLst>
  <dgm:cxnLst>
    <dgm:cxn modelId="{D2D23647-22D0-4670-901B-12A6FB437BE5}" type="presOf" srcId="{3CECDE30-B83C-4B35-AC0E-F6F2B6077DD0}" destId="{3235C887-13F7-4110-BE7C-C7E3972484A4}" srcOrd="0" destOrd="0" presId="urn:microsoft.com/office/officeart/2005/8/layout/vList3#5"/>
    <dgm:cxn modelId="{191D666C-30B7-4A5C-96CB-435910AE28C5}" srcId="{5667862B-444F-4DA7-BF9F-B48CDA5B4D43}" destId="{3CECDE30-B83C-4B35-AC0E-F6F2B6077DD0}" srcOrd="0" destOrd="0" parTransId="{D2165AF1-6180-4107-86A1-D5B0F473DE13}" sibTransId="{7B1FDB89-3D42-43F5-8D82-1363AC7C6F72}"/>
    <dgm:cxn modelId="{17E855F9-17D0-4050-B3B5-99453250A191}" type="presOf" srcId="{5667862B-444F-4DA7-BF9F-B48CDA5B4D43}" destId="{C772C051-63AC-468D-808B-4C74BBCB4ADA}" srcOrd="0" destOrd="0" presId="urn:microsoft.com/office/officeart/2005/8/layout/vList3#5"/>
    <dgm:cxn modelId="{22DA4E18-1E11-4196-B3D3-4E974803269B}" type="presParOf" srcId="{C772C051-63AC-468D-808B-4C74BBCB4ADA}" destId="{9694E0BF-3833-4723-8C76-4DDEA87C4172}" srcOrd="0" destOrd="0" presId="urn:microsoft.com/office/officeart/2005/8/layout/vList3#5"/>
    <dgm:cxn modelId="{6C319B3D-1D47-4296-A72F-013D14FA27B1}" type="presParOf" srcId="{9694E0BF-3833-4723-8C76-4DDEA87C4172}" destId="{3CED5414-7AA1-4FBA-87C0-F1FF2BDBEB0B}" srcOrd="0" destOrd="0" presId="urn:microsoft.com/office/officeart/2005/8/layout/vList3#5"/>
    <dgm:cxn modelId="{EF883BBD-FD4A-4ED1-86C1-CCBEBF03BF6E}" type="presParOf" srcId="{9694E0BF-3833-4723-8C76-4DDEA87C4172}" destId="{3235C887-13F7-4110-BE7C-C7E3972484A4}" srcOrd="1" destOrd="0" presId="urn:microsoft.com/office/officeart/2005/8/layout/vList3#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667862B-444F-4DA7-BF9F-B48CDA5B4D43}" type="doc">
      <dgm:prSet loTypeId="urn:microsoft.com/office/officeart/2005/8/layout/vList3#6" loCatId="list" qsTypeId="urn:microsoft.com/office/officeart/2005/8/quickstyle/simple1" qsCatId="simple" csTypeId="urn:microsoft.com/office/officeart/2005/8/colors/accent1_2" csCatId="accent1" phldr="1"/>
      <dgm:spPr/>
      <dgm:t>
        <a:bodyPr/>
        <a:lstStyle/>
        <a:p>
          <a:endParaRPr lang="en-US"/>
        </a:p>
      </dgm:t>
    </dgm:pt>
    <dgm:pt modelId="{3CECDE30-B83C-4B35-AC0E-F6F2B6077DD0}">
      <dgm:prSet custT="1"/>
      <dgm:spPr>
        <a:solidFill>
          <a:srgbClr val="FF0000"/>
        </a:solidFill>
      </dgm:spPr>
      <dgm:t>
        <a:bodyPr/>
        <a:lstStyle/>
        <a:p>
          <a:pPr rtl="0"/>
          <a:r>
            <a:rPr lang="en-US" sz="2000" dirty="0" smtClean="0">
              <a:latin typeface="Times New Roman" pitchFamily="18" charset="0"/>
              <a:cs typeface="Times New Roman" pitchFamily="18" charset="0"/>
            </a:rPr>
            <a:t>Ahern, B. 1999. </a:t>
          </a:r>
          <a:r>
            <a:rPr lang="en-US" sz="2000" i="1" dirty="0" smtClean="0">
              <a:latin typeface="Times New Roman" pitchFamily="18" charset="0"/>
              <a:cs typeface="Times New Roman" pitchFamily="18" charset="0"/>
            </a:rPr>
            <a:t>Interview on Morning Ireland</a:t>
          </a:r>
          <a:r>
            <a:rPr lang="en-US" sz="2000" dirty="0" smtClean="0">
              <a:latin typeface="Times New Roman" pitchFamily="18" charset="0"/>
              <a:cs typeface="Times New Roman" pitchFamily="18" charset="0"/>
            </a:rPr>
            <a:t> Interviewed by... John Boyd [radio] RTE Radio 1, 15 February 1999, 08:30.</a:t>
          </a:r>
          <a:endParaRPr lang="en-GB" sz="2000" b="0" i="0" baseline="0" dirty="0">
            <a:latin typeface="Times New Roman" pitchFamily="18" charset="0"/>
            <a:cs typeface="Times New Roman" pitchFamily="18" charset="0"/>
          </a:endParaRPr>
        </a:p>
      </dgm:t>
    </dgm:pt>
    <dgm:pt modelId="{D2165AF1-6180-4107-86A1-D5B0F473DE13}" type="parTrans" cxnId="{191D666C-30B7-4A5C-96CB-435910AE28C5}">
      <dgm:prSet/>
      <dgm:spPr/>
      <dgm:t>
        <a:bodyPr/>
        <a:lstStyle/>
        <a:p>
          <a:endParaRPr lang="en-US"/>
        </a:p>
      </dgm:t>
    </dgm:pt>
    <dgm:pt modelId="{7B1FDB89-3D42-43F5-8D82-1363AC7C6F72}" type="sibTrans" cxnId="{191D666C-30B7-4A5C-96CB-435910AE28C5}">
      <dgm:prSet/>
      <dgm:spPr/>
      <dgm:t>
        <a:bodyPr/>
        <a:lstStyle/>
        <a:p>
          <a:endParaRPr lang="en-US"/>
        </a:p>
      </dgm:t>
    </dgm:pt>
    <dgm:pt modelId="{C772C051-63AC-468D-808B-4C74BBCB4ADA}" type="pres">
      <dgm:prSet presAssocID="{5667862B-444F-4DA7-BF9F-B48CDA5B4D43}" presName="linearFlow" presStyleCnt="0">
        <dgm:presLayoutVars>
          <dgm:dir/>
          <dgm:resizeHandles val="exact"/>
        </dgm:presLayoutVars>
      </dgm:prSet>
      <dgm:spPr/>
      <dgm:t>
        <a:bodyPr/>
        <a:lstStyle/>
        <a:p>
          <a:endParaRPr lang="en-US"/>
        </a:p>
      </dgm:t>
    </dgm:pt>
    <dgm:pt modelId="{9694E0BF-3833-4723-8C76-4DDEA87C4172}" type="pres">
      <dgm:prSet presAssocID="{3CECDE30-B83C-4B35-AC0E-F6F2B6077DD0}" presName="composite" presStyleCnt="0"/>
      <dgm:spPr/>
    </dgm:pt>
    <dgm:pt modelId="{3CED5414-7AA1-4FBA-87C0-F1FF2BDBEB0B}" type="pres">
      <dgm:prSet presAssocID="{3CECDE30-B83C-4B35-AC0E-F6F2B6077DD0}" presName="imgShp" presStyleLbl="fgImgPlace1" presStyleIdx="0" presStyleCnt="1" custLinFactX="200000" custLinFactNeighborX="241470"/>
      <dgm:spPr>
        <a:blipFill rotWithShape="0">
          <a:blip xmlns:r="http://schemas.openxmlformats.org/officeDocument/2006/relationships" r:embed="rId1"/>
          <a:stretch>
            <a:fillRect/>
          </a:stretch>
        </a:blipFill>
      </dgm:spPr>
    </dgm:pt>
    <dgm:pt modelId="{3235C887-13F7-4110-BE7C-C7E3972484A4}" type="pres">
      <dgm:prSet presAssocID="{3CECDE30-B83C-4B35-AC0E-F6F2B6077DD0}" presName="txShp" presStyleLbl="node1" presStyleIdx="0" presStyleCnt="1" custScaleX="126280" custLinFactNeighborX="-10544" custLinFactNeighborY="-49">
        <dgm:presLayoutVars>
          <dgm:bulletEnabled val="1"/>
        </dgm:presLayoutVars>
      </dgm:prSet>
      <dgm:spPr>
        <a:prstGeom prst="roundRect">
          <a:avLst/>
        </a:prstGeom>
      </dgm:spPr>
      <dgm:t>
        <a:bodyPr/>
        <a:lstStyle/>
        <a:p>
          <a:endParaRPr lang="en-US"/>
        </a:p>
      </dgm:t>
    </dgm:pt>
  </dgm:ptLst>
  <dgm:cxnLst>
    <dgm:cxn modelId="{B00D5880-C012-4745-82FE-2B94AE41BF1C}" type="presOf" srcId="{5667862B-444F-4DA7-BF9F-B48CDA5B4D43}" destId="{C772C051-63AC-468D-808B-4C74BBCB4ADA}" srcOrd="0" destOrd="0" presId="urn:microsoft.com/office/officeart/2005/8/layout/vList3#6"/>
    <dgm:cxn modelId="{191D666C-30B7-4A5C-96CB-435910AE28C5}" srcId="{5667862B-444F-4DA7-BF9F-B48CDA5B4D43}" destId="{3CECDE30-B83C-4B35-AC0E-F6F2B6077DD0}" srcOrd="0" destOrd="0" parTransId="{D2165AF1-6180-4107-86A1-D5B0F473DE13}" sibTransId="{7B1FDB89-3D42-43F5-8D82-1363AC7C6F72}"/>
    <dgm:cxn modelId="{E282D97A-A52F-4FC8-8728-BA1684C18C46}" type="presOf" srcId="{3CECDE30-B83C-4B35-AC0E-F6F2B6077DD0}" destId="{3235C887-13F7-4110-BE7C-C7E3972484A4}" srcOrd="0" destOrd="0" presId="urn:microsoft.com/office/officeart/2005/8/layout/vList3#6"/>
    <dgm:cxn modelId="{25A0A76E-7A53-44D3-9490-3690604237DE}" type="presParOf" srcId="{C772C051-63AC-468D-808B-4C74BBCB4ADA}" destId="{9694E0BF-3833-4723-8C76-4DDEA87C4172}" srcOrd="0" destOrd="0" presId="urn:microsoft.com/office/officeart/2005/8/layout/vList3#6"/>
    <dgm:cxn modelId="{5D5FDE05-05CE-4B03-B01B-CD6FC680BA42}" type="presParOf" srcId="{9694E0BF-3833-4723-8C76-4DDEA87C4172}" destId="{3CED5414-7AA1-4FBA-87C0-F1FF2BDBEB0B}" srcOrd="0" destOrd="0" presId="urn:microsoft.com/office/officeart/2005/8/layout/vList3#6"/>
    <dgm:cxn modelId="{5BE5D698-6DF9-4EFB-8E02-DF9D15F146AA}" type="presParOf" srcId="{9694E0BF-3833-4723-8C76-4DDEA87C4172}" destId="{3235C887-13F7-4110-BE7C-C7E3972484A4}" srcOrd="1" destOrd="0" presId="urn:microsoft.com/office/officeart/2005/8/layout/vList3#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5C887-13F7-4110-BE7C-C7E3972484A4}">
      <dsp:nvSpPr>
        <dsp:cNvPr id="0" name=""/>
        <dsp:cNvSpPr/>
      </dsp:nvSpPr>
      <dsp:spPr>
        <a:xfrm rot="10800000">
          <a:off x="330509" y="0"/>
          <a:ext cx="5926019" cy="1002596"/>
        </a:xfrm>
        <a:prstGeom prst="roundRect">
          <a:avLst/>
        </a:prstGeom>
        <a:solidFill>
          <a:srgbClr val="FF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2117" tIns="87630" rIns="163576" bIns="87630" numCol="1" spcCol="1270" anchor="ctr" anchorCtr="0">
          <a:noAutofit/>
        </a:bodyPr>
        <a:lstStyle/>
        <a:p>
          <a:pPr lvl="0" algn="ctr" defTabSz="1022350" rtl="0">
            <a:lnSpc>
              <a:spcPct val="90000"/>
            </a:lnSpc>
            <a:spcBef>
              <a:spcPct val="0"/>
            </a:spcBef>
            <a:spcAft>
              <a:spcPct val="35000"/>
            </a:spcAft>
          </a:pPr>
          <a:r>
            <a:rPr lang="en-GB" sz="2300" b="0" i="0" kern="1200" baseline="0" dirty="0" smtClean="0">
              <a:latin typeface="Times New Roman" pitchFamily="18" charset="0"/>
              <a:cs typeface="Times New Roman" pitchFamily="18" charset="0"/>
            </a:rPr>
            <a:t>Naidoo, J. &amp; Willis, J. 2001. </a:t>
          </a:r>
          <a:r>
            <a:rPr lang="en-GB" sz="2300" b="0" i="1" kern="1200" baseline="0" dirty="0" smtClean="0">
              <a:latin typeface="Times New Roman" pitchFamily="18" charset="0"/>
              <a:cs typeface="Times New Roman" pitchFamily="18" charset="0"/>
            </a:rPr>
            <a:t>Health studies: an introduction</a:t>
          </a:r>
          <a:r>
            <a:rPr lang="en-GB" sz="2300" b="0" i="0" kern="1200" baseline="0" dirty="0" smtClean="0">
              <a:latin typeface="Times New Roman" pitchFamily="18" charset="0"/>
              <a:cs typeface="Times New Roman" pitchFamily="18" charset="0"/>
            </a:rPr>
            <a:t>. Basingstoke: Palgrave.</a:t>
          </a:r>
          <a:endParaRPr lang="en-GB" sz="2300" b="0" i="0" kern="1200" baseline="0" dirty="0">
            <a:latin typeface="Times New Roman" pitchFamily="18" charset="0"/>
            <a:cs typeface="Times New Roman" pitchFamily="18" charset="0"/>
          </a:endParaRPr>
        </a:p>
      </dsp:txBody>
      <dsp:txXfrm rot="10800000">
        <a:off x="379452" y="48943"/>
        <a:ext cx="5828133" cy="904710"/>
      </dsp:txXfrm>
    </dsp:sp>
    <dsp:sp modelId="{3CED5414-7AA1-4FBA-87C0-F1FF2BDBEB0B}">
      <dsp:nvSpPr>
        <dsp:cNvPr id="0" name=""/>
        <dsp:cNvSpPr/>
      </dsp:nvSpPr>
      <dsp:spPr>
        <a:xfrm>
          <a:off x="6054187" y="0"/>
          <a:ext cx="1002596" cy="1002596"/>
        </a:xfrm>
        <a:prstGeom prst="ellipse">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5C887-13F7-4110-BE7C-C7E3972484A4}">
      <dsp:nvSpPr>
        <dsp:cNvPr id="0" name=""/>
        <dsp:cNvSpPr/>
      </dsp:nvSpPr>
      <dsp:spPr>
        <a:xfrm rot="10800000">
          <a:off x="72018" y="0"/>
          <a:ext cx="6046958" cy="1217429"/>
        </a:xfrm>
        <a:prstGeom prst="roundRect">
          <a:avLst/>
        </a:prstGeom>
        <a:solidFill>
          <a:srgbClr val="FF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6853" tIns="83820" rIns="156464" bIns="83820" numCol="1" spcCol="1270" anchor="ctr" anchorCtr="0">
          <a:noAutofit/>
        </a:bodyPr>
        <a:lstStyle/>
        <a:p>
          <a:pPr lvl="0" algn="ctr" defTabSz="977900" rtl="0">
            <a:lnSpc>
              <a:spcPct val="90000"/>
            </a:lnSpc>
            <a:spcBef>
              <a:spcPct val="0"/>
            </a:spcBef>
            <a:spcAft>
              <a:spcPct val="35000"/>
            </a:spcAft>
          </a:pPr>
          <a:r>
            <a:rPr lang="en-GB" sz="2200" b="0" kern="1200" dirty="0" smtClean="0">
              <a:latin typeface="Times New Roman" pitchFamily="18" charset="0"/>
              <a:cs typeface="Times New Roman" pitchFamily="18" charset="0"/>
            </a:rPr>
            <a:t>Kelly, C. &amp; Lynes, D. (2008) </a:t>
          </a:r>
          <a:r>
            <a:rPr lang="en-GB" sz="2200" b="0" i="0" kern="1200" dirty="0" smtClean="0">
              <a:latin typeface="Times New Roman" pitchFamily="18" charset="0"/>
              <a:cs typeface="Times New Roman" pitchFamily="18" charset="0"/>
            </a:rPr>
            <a:t>Psychological effects of chronic lung disease</a:t>
          </a:r>
          <a:r>
            <a:rPr lang="en-GB" sz="2200" b="0" kern="1200" dirty="0" smtClean="0">
              <a:latin typeface="Times New Roman" pitchFamily="18" charset="0"/>
              <a:cs typeface="Times New Roman" pitchFamily="18" charset="0"/>
            </a:rPr>
            <a:t>. </a:t>
          </a:r>
          <a:r>
            <a:rPr lang="en-GB" sz="2200" b="0" i="1" kern="1200" dirty="0" smtClean="0">
              <a:latin typeface="Times New Roman" pitchFamily="18" charset="0"/>
              <a:cs typeface="Times New Roman" pitchFamily="18" charset="0"/>
            </a:rPr>
            <a:t>Nursing Times.</a:t>
          </a:r>
          <a:r>
            <a:rPr lang="en-GB" sz="2200" b="0" kern="1200" dirty="0" smtClean="0">
              <a:latin typeface="Times New Roman" pitchFamily="18" charset="0"/>
              <a:cs typeface="Times New Roman" pitchFamily="18" charset="0"/>
            </a:rPr>
            <a:t> </a:t>
          </a:r>
          <a:r>
            <a:rPr lang="en-GB" sz="2200" b="1" kern="1200" dirty="0" smtClean="0">
              <a:latin typeface="Times New Roman" pitchFamily="18" charset="0"/>
              <a:cs typeface="Times New Roman" pitchFamily="18" charset="0"/>
            </a:rPr>
            <a:t>104</a:t>
          </a:r>
          <a:r>
            <a:rPr lang="en-GB" sz="2200" b="0" kern="1200" dirty="0" smtClean="0">
              <a:latin typeface="Times New Roman" pitchFamily="18" charset="0"/>
              <a:cs typeface="Times New Roman" pitchFamily="18" charset="0"/>
            </a:rPr>
            <a:t>(47), pp.82-85. </a:t>
          </a:r>
          <a:endParaRPr lang="en-GB" sz="2200" b="0" i="0" kern="1200" baseline="0" dirty="0">
            <a:latin typeface="Times New Roman" pitchFamily="18" charset="0"/>
            <a:cs typeface="Times New Roman" pitchFamily="18" charset="0"/>
          </a:endParaRPr>
        </a:p>
      </dsp:txBody>
      <dsp:txXfrm rot="10800000">
        <a:off x="131448" y="59430"/>
        <a:ext cx="5928098" cy="1098569"/>
      </dsp:txXfrm>
    </dsp:sp>
    <dsp:sp modelId="{3CED5414-7AA1-4FBA-87C0-F1FF2BDBEB0B}">
      <dsp:nvSpPr>
        <dsp:cNvPr id="0" name=""/>
        <dsp:cNvSpPr/>
      </dsp:nvSpPr>
      <dsp:spPr>
        <a:xfrm>
          <a:off x="5972006" y="595"/>
          <a:ext cx="1217429" cy="1217429"/>
        </a:xfrm>
        <a:prstGeom prst="ellipse">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5C887-13F7-4110-BE7C-C7E3972484A4}">
      <dsp:nvSpPr>
        <dsp:cNvPr id="0" name=""/>
        <dsp:cNvSpPr/>
      </dsp:nvSpPr>
      <dsp:spPr>
        <a:xfrm rot="10800000">
          <a:off x="0" y="0"/>
          <a:ext cx="7305376" cy="1217429"/>
        </a:xfrm>
        <a:prstGeom prst="roundRect">
          <a:avLst/>
        </a:prstGeom>
        <a:solidFill>
          <a:srgbClr val="FF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6853" tIns="60960" rIns="113792" bIns="60960" numCol="1" spcCol="1270" anchor="ctr" anchorCtr="0">
          <a:noAutofit/>
        </a:bodyPr>
        <a:lstStyle/>
        <a:p>
          <a:pPr lvl="0" algn="ctr" defTabSz="711200" rtl="0">
            <a:lnSpc>
              <a:spcPct val="90000"/>
            </a:lnSpc>
            <a:spcBef>
              <a:spcPct val="0"/>
            </a:spcBef>
            <a:spcAft>
              <a:spcPct val="35000"/>
            </a:spcAft>
          </a:pPr>
          <a:r>
            <a:rPr lang="en-GB" sz="1600" kern="1200" dirty="0" smtClean="0"/>
            <a:t>Department for Children, Schools and Families. 2009. Background to every child matters. </a:t>
          </a:r>
          <a:r>
            <a:rPr lang="en-GB" sz="1600" i="1" kern="1200" dirty="0" smtClean="0"/>
            <a:t>Every Child Matters</a:t>
          </a:r>
          <a:r>
            <a:rPr lang="en-GB" sz="1600" kern="1200" dirty="0" smtClean="0"/>
            <a:t> [Online]. Available at </a:t>
          </a:r>
          <a:r>
            <a:rPr lang="en-GB" sz="1600" kern="1200" dirty="0" smtClean="0">
              <a:solidFill>
                <a:schemeClr val="bg1"/>
              </a:solidFill>
            </a:rPr>
            <a:t>http://www.dcsf.gov.uk/everychildmatters/about/background/background</a:t>
          </a:r>
          <a:r>
            <a:rPr lang="en-GB" sz="1600" kern="1200" dirty="0" smtClean="0"/>
            <a:t>. Accessed on 18</a:t>
          </a:r>
          <a:r>
            <a:rPr lang="en-GB" sz="1600" kern="1200" baseline="30000" dirty="0" smtClean="0"/>
            <a:t>th</a:t>
          </a:r>
          <a:r>
            <a:rPr lang="en-GB" sz="1600" kern="1200" dirty="0" smtClean="0"/>
            <a:t> February 2010, 11:10pm.</a:t>
          </a:r>
          <a:endParaRPr lang="en-GB" sz="1600" b="0" i="0" kern="1200" baseline="0" dirty="0"/>
        </a:p>
      </dsp:txBody>
      <dsp:txXfrm rot="10800000">
        <a:off x="59430" y="59430"/>
        <a:ext cx="7186516" cy="1098569"/>
      </dsp:txXfrm>
    </dsp:sp>
    <dsp:sp modelId="{3CED5414-7AA1-4FBA-87C0-F1FF2BDBEB0B}">
      <dsp:nvSpPr>
        <dsp:cNvPr id="0" name=""/>
        <dsp:cNvSpPr/>
      </dsp:nvSpPr>
      <dsp:spPr>
        <a:xfrm>
          <a:off x="7128796" y="0"/>
          <a:ext cx="1217429" cy="1217429"/>
        </a:xfrm>
        <a:prstGeom prst="ellipse">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5C887-13F7-4110-BE7C-C7E3972484A4}">
      <dsp:nvSpPr>
        <dsp:cNvPr id="0" name=""/>
        <dsp:cNvSpPr/>
      </dsp:nvSpPr>
      <dsp:spPr>
        <a:xfrm rot="10800000">
          <a:off x="72018" y="0"/>
          <a:ext cx="6046958" cy="1218620"/>
        </a:xfrm>
        <a:prstGeom prst="roundRect">
          <a:avLst/>
        </a:prstGeom>
        <a:solidFill>
          <a:srgbClr val="FF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7378" tIns="76200" rIns="142240" bIns="76200" numCol="1" spcCol="1270" anchor="ctr" anchorCtr="0">
          <a:noAutofit/>
        </a:bodyPr>
        <a:lstStyle/>
        <a:p>
          <a:pPr lvl="0" algn="ctr" defTabSz="889000" rtl="0">
            <a:lnSpc>
              <a:spcPct val="90000"/>
            </a:lnSpc>
            <a:spcBef>
              <a:spcPct val="0"/>
            </a:spcBef>
            <a:spcAft>
              <a:spcPct val="35000"/>
            </a:spcAft>
          </a:pPr>
          <a:r>
            <a:rPr lang="en-US" sz="2000" kern="1200" dirty="0" smtClean="0">
              <a:latin typeface="Times New Roman" pitchFamily="18" charset="0"/>
              <a:cs typeface="Times New Roman" pitchFamily="18" charset="0"/>
            </a:rPr>
            <a:t>Simpson, L. 1997. ‘Tasmania’s railway goes private’, </a:t>
          </a:r>
          <a:r>
            <a:rPr lang="en-US" sz="2000" i="1" kern="1200" dirty="0" smtClean="0">
              <a:latin typeface="Times New Roman" pitchFamily="18" charset="0"/>
              <a:cs typeface="Times New Roman" pitchFamily="18" charset="0"/>
            </a:rPr>
            <a:t>Australian Financial Review</a:t>
          </a:r>
          <a:r>
            <a:rPr lang="en-US" sz="2000" kern="1200" dirty="0" smtClean="0">
              <a:latin typeface="Times New Roman" pitchFamily="18" charset="0"/>
              <a:cs typeface="Times New Roman" pitchFamily="18" charset="0"/>
            </a:rPr>
            <a:t>, 13 October, p. 10.</a:t>
          </a:r>
          <a:endParaRPr lang="en-GB" sz="2000" b="0" i="0" kern="1200" baseline="0" dirty="0">
            <a:latin typeface="Times New Roman" pitchFamily="18" charset="0"/>
            <a:cs typeface="Times New Roman" pitchFamily="18" charset="0"/>
          </a:endParaRPr>
        </a:p>
      </dsp:txBody>
      <dsp:txXfrm rot="10800000">
        <a:off x="131506" y="59488"/>
        <a:ext cx="5927982" cy="1099644"/>
      </dsp:txXfrm>
    </dsp:sp>
    <dsp:sp modelId="{3CED5414-7AA1-4FBA-87C0-F1FF2BDBEB0B}">
      <dsp:nvSpPr>
        <dsp:cNvPr id="0" name=""/>
        <dsp:cNvSpPr/>
      </dsp:nvSpPr>
      <dsp:spPr>
        <a:xfrm>
          <a:off x="5976665" y="0"/>
          <a:ext cx="1218620" cy="1218620"/>
        </a:xfrm>
        <a:prstGeom prst="ellipse">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5C887-13F7-4110-BE7C-C7E3972484A4}">
      <dsp:nvSpPr>
        <dsp:cNvPr id="0" name=""/>
        <dsp:cNvSpPr/>
      </dsp:nvSpPr>
      <dsp:spPr>
        <a:xfrm rot="10800000">
          <a:off x="72018" y="0"/>
          <a:ext cx="6046958" cy="1217429"/>
        </a:xfrm>
        <a:prstGeom prst="roundRect">
          <a:avLst/>
        </a:prstGeom>
        <a:solidFill>
          <a:srgbClr val="FF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6853" tIns="76200" rIns="142240" bIns="76200" numCol="1" spcCol="1270" anchor="ctr" anchorCtr="0">
          <a:noAutofit/>
        </a:bodyPr>
        <a:lstStyle/>
        <a:p>
          <a:pPr lvl="0" algn="ctr" defTabSz="889000" rtl="0">
            <a:lnSpc>
              <a:spcPct val="90000"/>
            </a:lnSpc>
            <a:spcBef>
              <a:spcPct val="0"/>
            </a:spcBef>
            <a:spcAft>
              <a:spcPct val="35000"/>
            </a:spcAft>
          </a:pPr>
          <a:r>
            <a:rPr lang="en-US" sz="2000" kern="1200" dirty="0" smtClean="0"/>
            <a:t>Collins, M. 2010. </a:t>
          </a:r>
          <a:r>
            <a:rPr lang="en-US" sz="2000" i="1" kern="1200" dirty="0" smtClean="0"/>
            <a:t>ED1441 Information technologies in education:</a:t>
          </a:r>
          <a:r>
            <a:rPr lang="en-US" sz="2000" kern="1200" dirty="0" smtClean="0"/>
            <a:t>, James Cook University, Cairns.</a:t>
          </a:r>
          <a:endParaRPr lang="en-GB" sz="2000" b="0" i="0" kern="1200" baseline="0" dirty="0">
            <a:latin typeface="Times New Roman" pitchFamily="18" charset="0"/>
            <a:cs typeface="Times New Roman" pitchFamily="18" charset="0"/>
          </a:endParaRPr>
        </a:p>
      </dsp:txBody>
      <dsp:txXfrm rot="10800000">
        <a:off x="131448" y="59430"/>
        <a:ext cx="5928098" cy="1098569"/>
      </dsp:txXfrm>
    </dsp:sp>
    <dsp:sp modelId="{3CED5414-7AA1-4FBA-87C0-F1FF2BDBEB0B}">
      <dsp:nvSpPr>
        <dsp:cNvPr id="0" name=""/>
        <dsp:cNvSpPr/>
      </dsp:nvSpPr>
      <dsp:spPr>
        <a:xfrm>
          <a:off x="5972006" y="595"/>
          <a:ext cx="1217429" cy="1217429"/>
        </a:xfrm>
        <a:prstGeom prst="ellipse">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5C887-13F7-4110-BE7C-C7E3972484A4}">
      <dsp:nvSpPr>
        <dsp:cNvPr id="0" name=""/>
        <dsp:cNvSpPr/>
      </dsp:nvSpPr>
      <dsp:spPr>
        <a:xfrm rot="10800000">
          <a:off x="72018" y="0"/>
          <a:ext cx="6046958" cy="1217429"/>
        </a:xfrm>
        <a:prstGeom prst="roundRect">
          <a:avLst/>
        </a:prstGeom>
        <a:solidFill>
          <a:srgbClr val="FF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6853" tIns="76200" rIns="142240" bIns="76200" numCol="1" spcCol="1270" anchor="ctr" anchorCtr="0">
          <a:noAutofit/>
        </a:bodyPr>
        <a:lstStyle/>
        <a:p>
          <a:pPr lvl="0" algn="ctr" defTabSz="889000" rtl="0">
            <a:lnSpc>
              <a:spcPct val="90000"/>
            </a:lnSpc>
            <a:spcBef>
              <a:spcPct val="0"/>
            </a:spcBef>
            <a:spcAft>
              <a:spcPct val="35000"/>
            </a:spcAft>
          </a:pPr>
          <a:r>
            <a:rPr lang="en-US" sz="2000" kern="1200" dirty="0" smtClean="0">
              <a:latin typeface="Times New Roman" pitchFamily="18" charset="0"/>
              <a:cs typeface="Times New Roman" pitchFamily="18" charset="0"/>
            </a:rPr>
            <a:t>Ahern, B. 1999. </a:t>
          </a:r>
          <a:r>
            <a:rPr lang="en-US" sz="2000" i="1" kern="1200" dirty="0" smtClean="0">
              <a:latin typeface="Times New Roman" pitchFamily="18" charset="0"/>
              <a:cs typeface="Times New Roman" pitchFamily="18" charset="0"/>
            </a:rPr>
            <a:t>Interview on Morning Ireland</a:t>
          </a:r>
          <a:r>
            <a:rPr lang="en-US" sz="2000" kern="1200" dirty="0" smtClean="0">
              <a:latin typeface="Times New Roman" pitchFamily="18" charset="0"/>
              <a:cs typeface="Times New Roman" pitchFamily="18" charset="0"/>
            </a:rPr>
            <a:t> Interviewed by... John Boyd [radio] RTE Radio 1, 15 February 1999, 08:30.</a:t>
          </a:r>
          <a:endParaRPr lang="en-GB" sz="2000" b="0" i="0" kern="1200" baseline="0" dirty="0">
            <a:latin typeface="Times New Roman" pitchFamily="18" charset="0"/>
            <a:cs typeface="Times New Roman" pitchFamily="18" charset="0"/>
          </a:endParaRPr>
        </a:p>
      </dsp:txBody>
      <dsp:txXfrm rot="10800000">
        <a:off x="131448" y="59430"/>
        <a:ext cx="5928098" cy="1098569"/>
      </dsp:txXfrm>
    </dsp:sp>
    <dsp:sp modelId="{3CED5414-7AA1-4FBA-87C0-F1FF2BDBEB0B}">
      <dsp:nvSpPr>
        <dsp:cNvPr id="0" name=""/>
        <dsp:cNvSpPr/>
      </dsp:nvSpPr>
      <dsp:spPr>
        <a:xfrm>
          <a:off x="5972006" y="595"/>
          <a:ext cx="1217429" cy="1217429"/>
        </a:xfrm>
        <a:prstGeom prst="ellipse">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4">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5">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6">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513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i="0">
                <a:solidFill>
                  <a:schemeClr val="tx1"/>
                </a:solidFill>
                <a:latin typeface="Arial" charset="0"/>
                <a:cs typeface="+mn-cs"/>
              </a:defRPr>
            </a:lvl1pPr>
          </a:lstStyle>
          <a:p>
            <a:pPr>
              <a:defRPr/>
            </a:pPr>
            <a:endParaRPr lang="en-US"/>
          </a:p>
        </p:txBody>
      </p:sp>
      <p:sp>
        <p:nvSpPr>
          <p:cNvPr id="3075" name="Rectangle 3"/>
          <p:cNvSpPr>
            <a:spLocks noGrp="1" noChangeArrowheads="1"/>
          </p:cNvSpPr>
          <p:nvPr>
            <p:ph type="dt" sz="quarter" idx="1"/>
          </p:nvPr>
        </p:nvSpPr>
        <p:spPr bwMode="auto">
          <a:xfrm>
            <a:off x="3970338" y="0"/>
            <a:ext cx="3038475" cy="46513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i="0">
                <a:solidFill>
                  <a:schemeClr val="tx1"/>
                </a:solidFill>
                <a:latin typeface="Arial" charset="0"/>
                <a:cs typeface="+mn-cs"/>
              </a:defRPr>
            </a:lvl1pPr>
          </a:lstStyle>
          <a:p>
            <a:pPr>
              <a:defRPr/>
            </a:pPr>
            <a:endParaRPr lang="en-US"/>
          </a:p>
        </p:txBody>
      </p:sp>
      <p:sp>
        <p:nvSpPr>
          <p:cNvPr id="3076" name="Rectangle 4"/>
          <p:cNvSpPr>
            <a:spLocks noGrp="1" noChangeArrowheads="1"/>
          </p:cNvSpPr>
          <p:nvPr>
            <p:ph type="ftr" sz="quarter" idx="2"/>
          </p:nvPr>
        </p:nvSpPr>
        <p:spPr bwMode="auto">
          <a:xfrm>
            <a:off x="0" y="8829675"/>
            <a:ext cx="3038475" cy="465138"/>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i="0">
                <a:solidFill>
                  <a:schemeClr val="tx1"/>
                </a:solidFill>
                <a:latin typeface="Arial" charset="0"/>
                <a:cs typeface="+mn-cs"/>
              </a:defRPr>
            </a:lvl1pPr>
          </a:lstStyle>
          <a:p>
            <a:pPr>
              <a:defRPr/>
            </a:pPr>
            <a:endParaRPr lang="en-US"/>
          </a:p>
        </p:txBody>
      </p:sp>
      <p:sp>
        <p:nvSpPr>
          <p:cNvPr id="3077" name="Rectangle 5"/>
          <p:cNvSpPr>
            <a:spLocks noGrp="1" noChangeArrowheads="1"/>
          </p:cNvSpPr>
          <p:nvPr>
            <p:ph type="sldNum" sz="quarter" idx="3"/>
          </p:nvPr>
        </p:nvSpPr>
        <p:spPr bwMode="auto">
          <a:xfrm>
            <a:off x="3970338" y="8829675"/>
            <a:ext cx="3038475" cy="465138"/>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i="0">
                <a:solidFill>
                  <a:schemeClr val="tx1"/>
                </a:solidFill>
                <a:latin typeface="Arial" charset="0"/>
                <a:cs typeface="+mn-cs"/>
              </a:defRPr>
            </a:lvl1pPr>
          </a:lstStyle>
          <a:p>
            <a:pPr>
              <a:defRPr/>
            </a:pPr>
            <a:fld id="{61A32829-9186-41F6-A4BE-B7680D0F95B2}" type="slidenum">
              <a:rPr lang="en-US"/>
              <a:pPr>
                <a:defRPr/>
              </a:pPr>
              <a:t>‹#›</a:t>
            </a:fld>
            <a:endParaRPr lang="en-US"/>
          </a:p>
        </p:txBody>
      </p:sp>
    </p:spTree>
    <p:extLst>
      <p:ext uri="{BB962C8B-B14F-4D97-AF65-F5344CB8AC3E}">
        <p14:creationId xmlns:p14="http://schemas.microsoft.com/office/powerpoint/2010/main" xmlns="" val="1023741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8475" cy="46513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i="0">
                <a:solidFill>
                  <a:schemeClr val="tx1"/>
                </a:solidFill>
                <a:latin typeface="Arial" charset="0"/>
                <a:cs typeface="+mn-cs"/>
              </a:defRPr>
            </a:lvl1pPr>
          </a:lstStyle>
          <a:p>
            <a:pPr>
              <a:defRPr/>
            </a:pPr>
            <a:endParaRPr lang="en-US"/>
          </a:p>
        </p:txBody>
      </p:sp>
      <p:sp>
        <p:nvSpPr>
          <p:cNvPr id="5123" name="Rectangle 3"/>
          <p:cNvSpPr>
            <a:spLocks noGrp="1" noChangeArrowheads="1"/>
          </p:cNvSpPr>
          <p:nvPr>
            <p:ph type="dt" idx="1"/>
          </p:nvPr>
        </p:nvSpPr>
        <p:spPr bwMode="auto">
          <a:xfrm>
            <a:off x="3970338" y="0"/>
            <a:ext cx="3038475" cy="46513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i="0">
                <a:solidFill>
                  <a:schemeClr val="tx1"/>
                </a:solidFill>
                <a:latin typeface="Arial" charset="0"/>
                <a:cs typeface="+mn-cs"/>
              </a:defRPr>
            </a:lvl1pPr>
          </a:lstStyle>
          <a:p>
            <a:pPr>
              <a:defRPr/>
            </a:pPr>
            <a:endParaRPr lang="en-US"/>
          </a:p>
        </p:txBody>
      </p:sp>
      <p:sp>
        <p:nvSpPr>
          <p:cNvPr id="4915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700088" y="4414838"/>
            <a:ext cx="5610225" cy="418465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829675"/>
            <a:ext cx="3038475" cy="465138"/>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i="0">
                <a:solidFill>
                  <a:schemeClr val="tx1"/>
                </a:solidFill>
                <a:latin typeface="Arial" charset="0"/>
                <a:cs typeface="+mn-cs"/>
              </a:defRPr>
            </a:lvl1pPr>
          </a:lstStyle>
          <a:p>
            <a:pPr>
              <a:defRPr/>
            </a:pPr>
            <a:endParaRPr lang="en-US"/>
          </a:p>
        </p:txBody>
      </p:sp>
      <p:sp>
        <p:nvSpPr>
          <p:cNvPr id="5127" name="Rectangle 7"/>
          <p:cNvSpPr>
            <a:spLocks noGrp="1" noChangeArrowheads="1"/>
          </p:cNvSpPr>
          <p:nvPr>
            <p:ph type="sldNum" sz="quarter" idx="5"/>
          </p:nvPr>
        </p:nvSpPr>
        <p:spPr bwMode="auto">
          <a:xfrm>
            <a:off x="3970338" y="8829675"/>
            <a:ext cx="3038475" cy="465138"/>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i="0">
                <a:solidFill>
                  <a:schemeClr val="tx1"/>
                </a:solidFill>
                <a:latin typeface="Arial" charset="0"/>
                <a:cs typeface="+mn-cs"/>
              </a:defRPr>
            </a:lvl1pPr>
          </a:lstStyle>
          <a:p>
            <a:pPr>
              <a:defRPr/>
            </a:pPr>
            <a:fld id="{42535E0A-E44C-428B-A215-28B3C92C53D2}" type="slidenum">
              <a:rPr lang="en-US"/>
              <a:pPr>
                <a:defRPr/>
              </a:pPr>
              <a:t>‹#›</a:t>
            </a:fld>
            <a:endParaRPr lang="en-US"/>
          </a:p>
        </p:txBody>
      </p:sp>
    </p:spTree>
    <p:extLst>
      <p:ext uri="{BB962C8B-B14F-4D97-AF65-F5344CB8AC3E}">
        <p14:creationId xmlns:p14="http://schemas.microsoft.com/office/powerpoint/2010/main" xmlns="" val="22811763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p:spPr>
        <p:txBody>
          <a:bodyPr/>
          <a:lstStyle/>
          <a:p>
            <a:endParaRPr lang="en-AU" smtClean="0"/>
          </a:p>
        </p:txBody>
      </p:sp>
      <p:sp>
        <p:nvSpPr>
          <p:cNvPr id="49156" name="Slide Number Placeholder 3"/>
          <p:cNvSpPr>
            <a:spLocks noGrp="1"/>
          </p:cNvSpPr>
          <p:nvPr>
            <p:ph type="sldNum" sz="quarter" idx="5"/>
          </p:nvPr>
        </p:nvSpPr>
        <p:spPr>
          <a:ln>
            <a:miter lim="800000"/>
            <a:headEnd/>
            <a:tailEnd/>
          </a:ln>
        </p:spPr>
        <p:txBody>
          <a:bodyPr/>
          <a:lstStyle/>
          <a:p>
            <a:pPr>
              <a:defRPr/>
            </a:pPr>
            <a:fld id="{54ADBA26-4BAD-4CB1-9F5D-1DDE689EFFFF}" type="slidenum">
              <a:rPr lang="en-US" smtClean="0"/>
              <a:pPr>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p:spPr>
        <p:txBody>
          <a:bodyPr/>
          <a:lstStyle/>
          <a:p>
            <a:endParaRPr lang="en-AU" smtClean="0"/>
          </a:p>
        </p:txBody>
      </p:sp>
      <p:sp>
        <p:nvSpPr>
          <p:cNvPr id="69636" name="Slide Number Placeholder 3"/>
          <p:cNvSpPr>
            <a:spLocks noGrp="1"/>
          </p:cNvSpPr>
          <p:nvPr>
            <p:ph type="sldNum" sz="quarter" idx="5"/>
          </p:nvPr>
        </p:nvSpPr>
        <p:spPr>
          <a:ln>
            <a:miter lim="800000"/>
            <a:headEnd/>
            <a:tailEnd/>
          </a:ln>
        </p:spPr>
        <p:txBody>
          <a:bodyPr/>
          <a:lstStyle/>
          <a:p>
            <a:pPr>
              <a:defRPr/>
            </a:pPr>
            <a:fld id="{212BDD0B-84F9-48E7-B87B-73878CED0F96}" type="slidenum">
              <a:rPr lang="en-US" smtClean="0"/>
              <a:pPr>
                <a:defRPr/>
              </a:pPr>
              <a:t>33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9" descr="Powerpoint Cover - Postgrad"/>
          <p:cNvPicPr>
            <a:picLocks noChangeAspect="1" noChangeArrowheads="1"/>
          </p:cNvPicPr>
          <p:nvPr userDrawn="1"/>
        </p:nvPicPr>
        <p:blipFill>
          <a:blip r:embed="rId2"/>
          <a:srcRect/>
          <a:stretch>
            <a:fillRect/>
          </a:stretch>
        </p:blipFill>
        <p:spPr bwMode="auto">
          <a:xfrm>
            <a:off x="0" y="203200"/>
            <a:ext cx="9144000" cy="6465888"/>
          </a:xfrm>
          <a:prstGeom prst="rect">
            <a:avLst/>
          </a:prstGeom>
          <a:noFill/>
          <a:ln w="9525">
            <a:noFill/>
            <a:miter lim="800000"/>
            <a:headEnd/>
            <a:tailEnd/>
          </a:ln>
        </p:spPr>
      </p:pic>
      <p:sp>
        <p:nvSpPr>
          <p:cNvPr id="6147" name="Rectangle 3"/>
          <p:cNvSpPr>
            <a:spLocks noGrp="1" noChangeArrowheads="1"/>
          </p:cNvSpPr>
          <p:nvPr>
            <p:ph type="ctrTitle"/>
          </p:nvPr>
        </p:nvSpPr>
        <p:spPr>
          <a:xfrm>
            <a:off x="395288" y="2852738"/>
            <a:ext cx="8353425" cy="1655762"/>
          </a:xfrm>
        </p:spPr>
        <p:txBody>
          <a:bodyPr/>
          <a:lstStyle>
            <a:lvl1pPr>
              <a:defRPr>
                <a:solidFill>
                  <a:schemeClr val="tx1"/>
                </a:solidFill>
              </a:defRPr>
            </a:lvl1pPr>
          </a:lstStyle>
          <a:p>
            <a:pPr lvl="0"/>
            <a:r>
              <a:rPr lang="en-US" noProof="0" smtClean="0"/>
              <a:t>Click to edit Master title style</a:t>
            </a:r>
          </a:p>
        </p:txBody>
      </p:sp>
      <p:sp>
        <p:nvSpPr>
          <p:cNvPr id="6148" name="Rectangle 4"/>
          <p:cNvSpPr>
            <a:spLocks noGrp="1" noChangeArrowheads="1"/>
          </p:cNvSpPr>
          <p:nvPr>
            <p:ph type="subTitle" idx="1"/>
          </p:nvPr>
        </p:nvSpPr>
        <p:spPr>
          <a:xfrm>
            <a:off x="395288" y="4652963"/>
            <a:ext cx="8353425" cy="504825"/>
          </a:xfrm>
        </p:spPr>
        <p:txBody>
          <a:bodyPr/>
          <a:lstStyle>
            <a:lvl1pPr marL="0" indent="0">
              <a:buFontTx/>
              <a:buNone/>
              <a:defRPr sz="1800" b="1">
                <a:solidFill>
                  <a:schemeClr val="bg1"/>
                </a:solidFill>
              </a:defRPr>
            </a:lvl1pPr>
          </a:lstStyle>
          <a:p>
            <a:pPr lvl="0"/>
            <a:r>
              <a:rPr lang="en-US" noProof="0" smtClean="0"/>
              <a:t>Click to edit Master subtitle style</a:t>
            </a:r>
          </a:p>
        </p:txBody>
      </p:sp>
      <p:sp>
        <p:nvSpPr>
          <p:cNvPr id="5" name="Rectangle 5"/>
          <p:cNvSpPr>
            <a:spLocks noGrp="1" noChangeArrowheads="1"/>
          </p:cNvSpPr>
          <p:nvPr>
            <p:ph type="dt" sz="half" idx="10"/>
          </p:nvPr>
        </p:nvSpPr>
        <p:spPr bwMode="auto">
          <a:xfrm>
            <a:off x="457200" y="6245225"/>
            <a:ext cx="2133600" cy="476250"/>
          </a:xfrm>
          <a:prstGeom prst="rect">
            <a:avLst/>
          </a:prstGeom>
          <a:extLst/>
        </p:spPr>
        <p:txBody>
          <a:bodyPr vert="horz" wrap="square" lIns="91440" tIns="45720" rIns="91440" bIns="45720" numCol="1" anchor="t" anchorCtr="0" compatLnSpc="1">
            <a:prstTxWarp prst="textNoShape">
              <a:avLst/>
            </a:prstTxWarp>
          </a:bodyPr>
          <a:lstStyle>
            <a:lvl1pPr>
              <a:defRPr i="0">
                <a:solidFill>
                  <a:schemeClr val="tx1"/>
                </a:solidFill>
                <a:latin typeface="+mn-lt"/>
                <a:cs typeface="+mn-cs"/>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ftr" sz="quarter" idx="10"/>
          </p:nvPr>
        </p:nvSpPr>
        <p:spPr/>
        <p:txBody>
          <a:bodyPr/>
          <a:lstStyle>
            <a:lvl1pPr>
              <a:defRPr/>
            </a:lvl1pPr>
          </a:lstStyle>
          <a:p>
            <a:pPr>
              <a:defRPr/>
            </a:pPr>
            <a:endParaRPr lang="en-US"/>
          </a:p>
        </p:txBody>
      </p:sp>
      <p:sp>
        <p:nvSpPr>
          <p:cNvPr id="5" name="Rectangle 6"/>
          <p:cNvSpPr>
            <a:spLocks noGrp="1" noChangeArrowheads="1"/>
          </p:cNvSpPr>
          <p:nvPr>
            <p:ph type="sldNum" sz="quarter" idx="11"/>
          </p:nvPr>
        </p:nvSpPr>
        <p:spPr/>
        <p:txBody>
          <a:bodyPr/>
          <a:lstStyle>
            <a:lvl1pPr>
              <a:defRPr/>
            </a:lvl1pPr>
          </a:lstStyle>
          <a:p>
            <a:pPr>
              <a:defRPr/>
            </a:pPr>
            <a:fld id="{88B50430-CBE5-4C9F-A1E1-1662D86F5F0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p:txBody>
          <a:bodyPr/>
          <a:lstStyle>
            <a:lvl1pPr>
              <a:defRPr/>
            </a:lvl1pPr>
          </a:lstStyle>
          <a:p>
            <a:pPr>
              <a:defRPr/>
            </a:pPr>
            <a:endParaRPr lang="en-US"/>
          </a:p>
        </p:txBody>
      </p:sp>
      <p:sp>
        <p:nvSpPr>
          <p:cNvPr id="5" name="Rectangle 6"/>
          <p:cNvSpPr>
            <a:spLocks noGrp="1" noChangeArrowheads="1"/>
          </p:cNvSpPr>
          <p:nvPr>
            <p:ph type="sldNum" sz="quarter" idx="11"/>
          </p:nvPr>
        </p:nvSpPr>
        <p:spPr/>
        <p:txBody>
          <a:bodyPr/>
          <a:lstStyle>
            <a:lvl1pPr>
              <a:defRPr/>
            </a:lvl1pPr>
          </a:lstStyle>
          <a:p>
            <a:pPr>
              <a:defRPr/>
            </a:pPr>
            <a:fld id="{9366552D-B5C5-4920-8654-AB21BD3FECE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72B0F9CB-387C-4823-A61F-8AA981E9671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5"/>
          <p:cNvSpPr>
            <a:spLocks noGrp="1" noChangeArrowheads="1"/>
          </p:cNvSpPr>
          <p:nvPr>
            <p:ph type="ftr" sz="quarter" idx="10"/>
          </p:nvPr>
        </p:nvSpPr>
        <p:spPr/>
        <p:txBody>
          <a:bodyPr/>
          <a:lstStyle>
            <a:lvl1pPr>
              <a:defRPr/>
            </a:lvl1pPr>
          </a:lstStyle>
          <a:p>
            <a:pPr>
              <a:defRPr/>
            </a:pPr>
            <a:endParaRPr lang="en-US"/>
          </a:p>
        </p:txBody>
      </p:sp>
      <p:sp>
        <p:nvSpPr>
          <p:cNvPr id="8" name="Rectangle 6"/>
          <p:cNvSpPr>
            <a:spLocks noGrp="1" noChangeArrowheads="1"/>
          </p:cNvSpPr>
          <p:nvPr>
            <p:ph type="sldNum" sz="quarter" idx="11"/>
          </p:nvPr>
        </p:nvSpPr>
        <p:spPr/>
        <p:txBody>
          <a:bodyPr/>
          <a:lstStyle>
            <a:lvl1pPr>
              <a:defRPr/>
            </a:lvl1pPr>
          </a:lstStyle>
          <a:p>
            <a:pPr>
              <a:defRPr/>
            </a:pPr>
            <a:fld id="{3033BDF5-8785-4223-8EA6-279CC96B4F2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5"/>
          <p:cNvSpPr>
            <a:spLocks noGrp="1" noChangeArrowheads="1"/>
          </p:cNvSpPr>
          <p:nvPr>
            <p:ph type="ftr" sz="quarter" idx="10"/>
          </p:nvPr>
        </p:nvSpPr>
        <p:spPr/>
        <p:txBody>
          <a:bodyPr/>
          <a:lstStyle>
            <a:lvl1pPr>
              <a:defRPr/>
            </a:lvl1pPr>
          </a:lstStyle>
          <a:p>
            <a:pPr>
              <a:defRPr/>
            </a:pPr>
            <a:endParaRPr lang="en-US"/>
          </a:p>
        </p:txBody>
      </p:sp>
      <p:sp>
        <p:nvSpPr>
          <p:cNvPr id="4" name="Rectangle 6"/>
          <p:cNvSpPr>
            <a:spLocks noGrp="1" noChangeArrowheads="1"/>
          </p:cNvSpPr>
          <p:nvPr>
            <p:ph type="sldNum" sz="quarter" idx="11"/>
          </p:nvPr>
        </p:nvSpPr>
        <p:spPr/>
        <p:txBody>
          <a:bodyPr/>
          <a:lstStyle>
            <a:lvl1pPr>
              <a:defRPr/>
            </a:lvl1pPr>
          </a:lstStyle>
          <a:p>
            <a:pPr>
              <a:defRPr/>
            </a:pPr>
            <a:fld id="{5404B26D-730D-4F86-A7CC-CA6DEB28AF9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p:txBody>
          <a:bodyPr/>
          <a:lstStyle>
            <a:lvl1pPr>
              <a:defRPr/>
            </a:lvl1pPr>
          </a:lstStyle>
          <a:p>
            <a:pPr>
              <a:defRPr/>
            </a:pPr>
            <a:endParaRPr lang="en-US"/>
          </a:p>
        </p:txBody>
      </p:sp>
      <p:sp>
        <p:nvSpPr>
          <p:cNvPr id="3" name="Rectangle 6"/>
          <p:cNvSpPr>
            <a:spLocks noGrp="1" noChangeArrowheads="1"/>
          </p:cNvSpPr>
          <p:nvPr>
            <p:ph type="sldNum" sz="quarter" idx="11"/>
          </p:nvPr>
        </p:nvSpPr>
        <p:spPr/>
        <p:txBody>
          <a:bodyPr/>
          <a:lstStyle>
            <a:lvl1pPr>
              <a:defRPr/>
            </a:lvl1pPr>
          </a:lstStyle>
          <a:p>
            <a:pPr>
              <a:defRPr/>
            </a:pPr>
            <a:fld id="{E137C535-0F89-4E83-A1CF-95DBBAD8950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B5064898-9A47-4D26-ADEB-398CC797850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70AC1F5D-AAFD-4323-A473-10B3156BFD8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ftr" sz="quarter" idx="10"/>
          </p:nvPr>
        </p:nvSpPr>
        <p:spPr/>
        <p:txBody>
          <a:bodyPr/>
          <a:lstStyle>
            <a:lvl1pPr>
              <a:defRPr/>
            </a:lvl1pPr>
          </a:lstStyle>
          <a:p>
            <a:pPr>
              <a:defRPr/>
            </a:pPr>
            <a:endParaRPr lang="en-US"/>
          </a:p>
        </p:txBody>
      </p:sp>
      <p:sp>
        <p:nvSpPr>
          <p:cNvPr id="5" name="Rectangle 6"/>
          <p:cNvSpPr>
            <a:spLocks noGrp="1" noChangeArrowheads="1"/>
          </p:cNvSpPr>
          <p:nvPr>
            <p:ph type="sldNum" sz="quarter" idx="11"/>
          </p:nvPr>
        </p:nvSpPr>
        <p:spPr/>
        <p:txBody>
          <a:bodyPr/>
          <a:lstStyle>
            <a:lvl1pPr>
              <a:defRPr/>
            </a:lvl1pPr>
          </a:lstStyle>
          <a:p>
            <a:pPr>
              <a:defRPr/>
            </a:pPr>
            <a:fld id="{BD29D165-A190-48F7-B841-BE7FF1321D2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49275"/>
            <a:ext cx="2057400" cy="557688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549275"/>
            <a:ext cx="6019800" cy="5576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ftr" sz="quarter" idx="10"/>
          </p:nvPr>
        </p:nvSpPr>
        <p:spPr/>
        <p:txBody>
          <a:bodyPr/>
          <a:lstStyle>
            <a:lvl1pPr>
              <a:defRPr/>
            </a:lvl1pPr>
          </a:lstStyle>
          <a:p>
            <a:pPr>
              <a:defRPr/>
            </a:pPr>
            <a:endParaRPr lang="en-US"/>
          </a:p>
        </p:txBody>
      </p:sp>
      <p:sp>
        <p:nvSpPr>
          <p:cNvPr id="5" name="Rectangle 6"/>
          <p:cNvSpPr>
            <a:spLocks noGrp="1" noChangeArrowheads="1"/>
          </p:cNvSpPr>
          <p:nvPr>
            <p:ph type="sldNum" sz="quarter" idx="11"/>
          </p:nvPr>
        </p:nvSpPr>
        <p:spPr/>
        <p:txBody>
          <a:bodyPr/>
          <a:lstStyle>
            <a:lvl1pPr>
              <a:defRPr/>
            </a:lvl1pPr>
          </a:lstStyle>
          <a:p>
            <a:pPr>
              <a:defRPr/>
            </a:pPr>
            <a:fld id="{88902D3A-569D-4192-B630-893F43C4683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868363"/>
          </a:xfrm>
        </p:spPr>
        <p:txBody>
          <a:bodyPr/>
          <a:lstStyle/>
          <a:p>
            <a:r>
              <a:rPr lang="en-US" smtClean="0"/>
              <a:t>Click to edit Master title style</a:t>
            </a:r>
            <a:endParaRPr lang="en-AU"/>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7C466BE9-1771-4897-AE6D-0C14E0ECD91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868363"/>
          </a:xfrm>
        </p:spPr>
        <p:txBody>
          <a:bodyPr/>
          <a:lstStyle/>
          <a:p>
            <a:r>
              <a:rPr lang="en-US" smtClean="0"/>
              <a:t>Click to edit Master title style</a:t>
            </a:r>
            <a:endParaRPr lang="en-AU"/>
          </a:p>
        </p:txBody>
      </p:sp>
      <p:sp>
        <p:nvSpPr>
          <p:cNvPr id="3" name="Table Placeholder 2"/>
          <p:cNvSpPr>
            <a:spLocks noGrp="1"/>
          </p:cNvSpPr>
          <p:nvPr>
            <p:ph type="tbl" idx="1"/>
          </p:nvPr>
        </p:nvSpPr>
        <p:spPr>
          <a:xfrm>
            <a:off x="457200" y="1600200"/>
            <a:ext cx="8229600" cy="4525963"/>
          </a:xfrm>
        </p:spPr>
        <p:txBody>
          <a:bodyPr/>
          <a:lstStyle/>
          <a:p>
            <a:pPr lvl="0"/>
            <a:endParaRPr lang="en-AU" noProof="0" smtClean="0"/>
          </a:p>
        </p:txBody>
      </p:sp>
      <p:sp>
        <p:nvSpPr>
          <p:cNvPr id="4" name="Rectangle 5"/>
          <p:cNvSpPr>
            <a:spLocks noGrp="1" noChangeArrowheads="1"/>
          </p:cNvSpPr>
          <p:nvPr>
            <p:ph type="ftr" sz="quarter" idx="10"/>
          </p:nvPr>
        </p:nvSpPr>
        <p:spPr/>
        <p:txBody>
          <a:bodyPr/>
          <a:lstStyle>
            <a:lvl1pPr>
              <a:defRPr/>
            </a:lvl1pPr>
          </a:lstStyle>
          <a:p>
            <a:pPr>
              <a:defRPr/>
            </a:pPr>
            <a:endParaRPr lang="en-US"/>
          </a:p>
        </p:txBody>
      </p:sp>
      <p:sp>
        <p:nvSpPr>
          <p:cNvPr id="5" name="Rectangle 6"/>
          <p:cNvSpPr>
            <a:spLocks noGrp="1" noChangeArrowheads="1"/>
          </p:cNvSpPr>
          <p:nvPr>
            <p:ph type="sldNum" sz="quarter" idx="11"/>
          </p:nvPr>
        </p:nvSpPr>
        <p:spPr/>
        <p:txBody>
          <a:bodyPr/>
          <a:lstStyle>
            <a:lvl1pPr>
              <a:defRPr/>
            </a:lvl1pPr>
          </a:lstStyle>
          <a:p>
            <a:pPr>
              <a:defRPr/>
            </a:pPr>
            <a:fld id="{DE989918-F03C-4DDE-BCBE-07E297EB8A9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22A6A"/>
        </a:solidFill>
        <a:effectLst/>
      </p:bgPr>
    </p:bg>
    <p:spTree>
      <p:nvGrpSpPr>
        <p:cNvPr id="1" name=""/>
        <p:cNvGrpSpPr/>
        <p:nvPr/>
      </p:nvGrpSpPr>
      <p:grpSpPr>
        <a:xfrm>
          <a:off x="0" y="0"/>
          <a:ext cx="0" cy="0"/>
          <a:chOff x="0" y="0"/>
          <a:chExt cx="0" cy="0"/>
        </a:xfrm>
      </p:grpSpPr>
      <p:pic>
        <p:nvPicPr>
          <p:cNvPr id="1026" name="Picture 8" descr="Postgrad banner"/>
          <p:cNvPicPr>
            <a:picLocks noChangeAspect="1" noChangeArrowheads="1"/>
          </p:cNvPicPr>
          <p:nvPr/>
        </p:nvPicPr>
        <p:blipFill>
          <a:blip r:embed="rId15"/>
          <a:srcRect/>
          <a:stretch>
            <a:fillRect/>
          </a:stretch>
        </p:blipFill>
        <p:spPr bwMode="auto">
          <a:xfrm>
            <a:off x="0" y="-26988"/>
            <a:ext cx="9144000" cy="6465888"/>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549275"/>
            <a:ext cx="8229600" cy="8683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1029" name="Rectangle 5"/>
          <p:cNvSpPr>
            <a:spLocks noGrp="1" noChangeArrowheads="1"/>
          </p:cNvSpPr>
          <p:nvPr>
            <p:ph type="ftr" sz="quarter" idx="3"/>
          </p:nvPr>
        </p:nvSpPr>
        <p:spPr bwMode="auto">
          <a:xfrm>
            <a:off x="468313"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i="0">
                <a:solidFill>
                  <a:schemeClr val="tx1"/>
                </a:solidFill>
                <a:latin typeface="+mn-lt"/>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i="0">
                <a:solidFill>
                  <a:schemeClr val="tx1"/>
                </a:solidFill>
                <a:latin typeface="+mn-lt"/>
                <a:cs typeface="+mn-cs"/>
              </a:defRPr>
            </a:lvl1pPr>
          </a:lstStyle>
          <a:p>
            <a:pPr>
              <a:defRPr/>
            </a:pPr>
            <a:fld id="{96229DC7-01A1-44F8-A925-D42397AB873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445" r:id="rId1"/>
    <p:sldLayoutId id="2147485446" r:id="rId2"/>
    <p:sldLayoutId id="2147485447" r:id="rId3"/>
    <p:sldLayoutId id="2147485448" r:id="rId4"/>
    <p:sldLayoutId id="2147485449" r:id="rId5"/>
    <p:sldLayoutId id="2147485450" r:id="rId6"/>
    <p:sldLayoutId id="2147485451" r:id="rId7"/>
    <p:sldLayoutId id="2147485452" r:id="rId8"/>
    <p:sldLayoutId id="2147485453" r:id="rId9"/>
    <p:sldLayoutId id="2147485454" r:id="rId10"/>
    <p:sldLayoutId id="2147485455" r:id="rId11"/>
    <p:sldLayoutId id="2147485456" r:id="rId12"/>
    <p:sldLayoutId id="2147485457" r:id="rId13"/>
  </p:sldLayoutIdLst>
  <p:txStyles>
    <p:titleStyle>
      <a:lvl1pPr algn="l" rtl="0" eaLnBrk="0" fontAlgn="base" hangingPunct="0">
        <a:spcBef>
          <a:spcPct val="0"/>
        </a:spcBef>
        <a:spcAft>
          <a:spcPct val="0"/>
        </a:spcAft>
        <a:defRPr sz="3600" b="1">
          <a:solidFill>
            <a:schemeClr val="bg1"/>
          </a:solidFill>
          <a:latin typeface="+mj-lt"/>
          <a:ea typeface="+mj-ea"/>
          <a:cs typeface="+mj-cs"/>
        </a:defRPr>
      </a:lvl1pPr>
      <a:lvl2pPr algn="l" rtl="0" eaLnBrk="0" fontAlgn="base" hangingPunct="0">
        <a:spcBef>
          <a:spcPct val="0"/>
        </a:spcBef>
        <a:spcAft>
          <a:spcPct val="0"/>
        </a:spcAft>
        <a:defRPr sz="3600" b="1">
          <a:solidFill>
            <a:schemeClr val="bg1"/>
          </a:solidFill>
          <a:latin typeface="Arial" charset="0"/>
        </a:defRPr>
      </a:lvl2pPr>
      <a:lvl3pPr algn="l" rtl="0" eaLnBrk="0" fontAlgn="base" hangingPunct="0">
        <a:spcBef>
          <a:spcPct val="0"/>
        </a:spcBef>
        <a:spcAft>
          <a:spcPct val="0"/>
        </a:spcAft>
        <a:defRPr sz="3600" b="1">
          <a:solidFill>
            <a:schemeClr val="bg1"/>
          </a:solidFill>
          <a:latin typeface="Arial" charset="0"/>
        </a:defRPr>
      </a:lvl3pPr>
      <a:lvl4pPr algn="l" rtl="0" eaLnBrk="0" fontAlgn="base" hangingPunct="0">
        <a:spcBef>
          <a:spcPct val="0"/>
        </a:spcBef>
        <a:spcAft>
          <a:spcPct val="0"/>
        </a:spcAft>
        <a:defRPr sz="3600" b="1">
          <a:solidFill>
            <a:schemeClr val="bg1"/>
          </a:solidFill>
          <a:latin typeface="Arial" charset="0"/>
        </a:defRPr>
      </a:lvl4pPr>
      <a:lvl5pPr algn="l" rtl="0" eaLnBrk="0" fontAlgn="base" hangingPunct="0">
        <a:spcBef>
          <a:spcPct val="0"/>
        </a:spcBef>
        <a:spcAft>
          <a:spcPct val="0"/>
        </a:spcAft>
        <a:defRPr sz="3600" b="1">
          <a:solidFill>
            <a:schemeClr val="bg1"/>
          </a:solidFill>
          <a:latin typeface="Arial" charset="0"/>
        </a:defRPr>
      </a:lvl5pPr>
      <a:lvl6pPr marL="457200" algn="l" rtl="0" fontAlgn="base">
        <a:spcBef>
          <a:spcPct val="0"/>
        </a:spcBef>
        <a:spcAft>
          <a:spcPct val="0"/>
        </a:spcAft>
        <a:defRPr sz="3600" b="1">
          <a:solidFill>
            <a:schemeClr val="bg1"/>
          </a:solidFill>
          <a:latin typeface="Arial" charset="0"/>
        </a:defRPr>
      </a:lvl6pPr>
      <a:lvl7pPr marL="914400" algn="l" rtl="0" fontAlgn="base">
        <a:spcBef>
          <a:spcPct val="0"/>
        </a:spcBef>
        <a:spcAft>
          <a:spcPct val="0"/>
        </a:spcAft>
        <a:defRPr sz="3600" b="1">
          <a:solidFill>
            <a:schemeClr val="bg1"/>
          </a:solidFill>
          <a:latin typeface="Arial" charset="0"/>
        </a:defRPr>
      </a:lvl7pPr>
      <a:lvl8pPr marL="1371600" algn="l" rtl="0" fontAlgn="base">
        <a:spcBef>
          <a:spcPct val="0"/>
        </a:spcBef>
        <a:spcAft>
          <a:spcPct val="0"/>
        </a:spcAft>
        <a:defRPr sz="3600" b="1">
          <a:solidFill>
            <a:schemeClr val="bg1"/>
          </a:solidFill>
          <a:latin typeface="Arial" charset="0"/>
        </a:defRPr>
      </a:lvl8pPr>
      <a:lvl9pPr marL="1828800" algn="l" rtl="0" fontAlgn="base">
        <a:spcBef>
          <a:spcPct val="0"/>
        </a:spcBef>
        <a:spcAft>
          <a:spcPct val="0"/>
        </a:spcAft>
        <a:defRPr sz="3600" b="1">
          <a:solidFill>
            <a:schemeClr val="bg1"/>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7" Type="http://schemas.microsoft.com/office/2007/relationships/diagramDrawing" Target="../diagrams/drawing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7" Type="http://schemas.microsoft.com/office/2007/relationships/diagramDrawing" Target="../diagrams/drawing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7" Type="http://schemas.microsoft.com/office/2007/relationships/diagramDrawing" Target="../diagrams/drawing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4"/>
          <p:cNvSpPr txBox="1">
            <a:spLocks noChangeArrowheads="1"/>
          </p:cNvSpPr>
          <p:nvPr/>
        </p:nvSpPr>
        <p:spPr bwMode="auto">
          <a:xfrm>
            <a:off x="500063" y="571500"/>
            <a:ext cx="8208962" cy="708025"/>
          </a:xfrm>
          <a:prstGeom prst="rect">
            <a:avLst/>
          </a:prstGeom>
          <a:noFill/>
          <a:ln w="9525">
            <a:noFill/>
            <a:miter lim="800000"/>
            <a:headEnd/>
            <a:tailEnd/>
          </a:ln>
        </p:spPr>
        <p:txBody>
          <a:bodyPr>
            <a:spAutoFit/>
          </a:bodyPr>
          <a:lstStyle/>
          <a:p>
            <a:pPr algn="ctr"/>
            <a:r>
              <a:rPr lang="en-US" sz="4000" b="1" i="0"/>
              <a:t>REFERENCING GUIDELINES</a:t>
            </a:r>
          </a:p>
        </p:txBody>
      </p:sp>
      <p:sp>
        <p:nvSpPr>
          <p:cNvPr id="7" name="Rectangle 6"/>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1026" name="Picture 2" descr="C:\Users\Al Tareeqah\Desktop\SBS Logo - 2018-01.png"/>
          <p:cNvPicPr>
            <a:picLocks noChangeAspect="1" noChangeArrowheads="1"/>
          </p:cNvPicPr>
          <p:nvPr/>
        </p:nvPicPr>
        <p:blipFill>
          <a:blip r:embed="rId3"/>
          <a:srcRect/>
          <a:stretch>
            <a:fillRect/>
          </a:stretch>
        </p:blipFill>
        <p:spPr bwMode="auto">
          <a:xfrm>
            <a:off x="2895600" y="1676400"/>
            <a:ext cx="3200400" cy="3200400"/>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lide(fromBottom)">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What is Referencing?</a:t>
            </a:r>
            <a:endParaRPr lang="en-US" dirty="0"/>
          </a:p>
        </p:txBody>
      </p:sp>
      <p:sp>
        <p:nvSpPr>
          <p:cNvPr id="16387" name="TextBox 4"/>
          <p:cNvSpPr txBox="1">
            <a:spLocks noChangeArrowheads="1"/>
          </p:cNvSpPr>
          <p:nvPr/>
        </p:nvSpPr>
        <p:spPr bwMode="auto">
          <a:xfrm>
            <a:off x="395288" y="1141413"/>
            <a:ext cx="8208962" cy="4678362"/>
          </a:xfrm>
          <a:prstGeom prst="rect">
            <a:avLst/>
          </a:prstGeom>
          <a:noFill/>
          <a:ln w="9525">
            <a:noFill/>
            <a:miter lim="800000"/>
            <a:headEnd/>
            <a:tailEnd/>
          </a:ln>
        </p:spPr>
        <p:txBody>
          <a:bodyPr>
            <a:spAutoFit/>
          </a:bodyPr>
          <a:lstStyle/>
          <a:p>
            <a:r>
              <a:rPr lang="en-US" sz="2000" i="0"/>
              <a:t>Referencing is a standardized method of formatting the information sources you have used in your assignments or written work.</a:t>
            </a:r>
          </a:p>
          <a:p>
            <a:endParaRPr lang="en-US" sz="2000" i="0"/>
          </a:p>
          <a:p>
            <a:r>
              <a:rPr lang="en-US" sz="2000" i="0"/>
              <a:t>Any given referencing style serves two purposes:</a:t>
            </a:r>
          </a:p>
          <a:p>
            <a:endParaRPr lang="en-US" sz="2000" i="0"/>
          </a:p>
          <a:p>
            <a:pPr>
              <a:buClr>
                <a:srgbClr val="FF0000"/>
              </a:buClr>
              <a:buFont typeface="Wingdings" pitchFamily="2" charset="2"/>
              <a:buChar char="v"/>
            </a:pPr>
            <a:r>
              <a:rPr lang="en-US" sz="2000" i="0"/>
              <a:t> acknowledges the source</a:t>
            </a:r>
          </a:p>
          <a:p>
            <a:pPr>
              <a:buClr>
                <a:srgbClr val="FF0000"/>
              </a:buClr>
              <a:buFont typeface="Wingdings" pitchFamily="2" charset="2"/>
              <a:buChar char="v"/>
            </a:pPr>
            <a:r>
              <a:rPr lang="en-US" sz="2000" i="0"/>
              <a:t> allows the reader to trace the source</a:t>
            </a:r>
          </a:p>
          <a:p>
            <a:pPr>
              <a:buClr>
                <a:srgbClr val="FF0000"/>
              </a:buClr>
              <a:buFont typeface="Wingdings" pitchFamily="2" charset="2"/>
              <a:buChar char="v"/>
            </a:pPr>
            <a:endParaRPr lang="en-US" sz="2000" i="0"/>
          </a:p>
          <a:p>
            <a:pPr>
              <a:buClr>
                <a:srgbClr val="FF0000"/>
              </a:buClr>
            </a:pPr>
            <a:r>
              <a:rPr lang="en-US" sz="2000" i="0"/>
              <a:t>When writing a piece of academic work, for example an essay or thesis, you must acknowledge the sources of information that you have used.</a:t>
            </a:r>
          </a:p>
          <a:p>
            <a:pPr>
              <a:buClr>
                <a:srgbClr val="FF0000"/>
              </a:buClr>
            </a:pPr>
            <a:endParaRPr lang="en-US" sz="2000" i="0"/>
          </a:p>
          <a:p>
            <a:pPr>
              <a:buClr>
                <a:srgbClr val="FF0000"/>
              </a:buClr>
            </a:pPr>
            <a:r>
              <a:rPr lang="en-US" sz="2000" b="1" i="0">
                <a:solidFill>
                  <a:srgbClr val="FF0000"/>
                </a:solidFill>
              </a:rPr>
              <a:t>This acknowledgement of sources is called referencing or citing.</a:t>
            </a:r>
          </a:p>
          <a:p>
            <a:pPr>
              <a:buClr>
                <a:srgbClr val="FF0000"/>
              </a:buClr>
            </a:pPr>
            <a:endParaRPr lang="en-US" sz="2000" i="0"/>
          </a:p>
          <a:p>
            <a:pPr algn="just"/>
            <a:endParaRPr lang="en-US" sz="1900" b="1" i="0"/>
          </a:p>
          <a:p>
            <a:pPr algn="just"/>
            <a:endParaRPr lang="en-US" sz="19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slide(fromBottom)">
                                      <p:cBhvr>
                                        <p:cTn id="7" dur="500"/>
                                        <p:tgtEl>
                                          <p:spTgt spid="16387">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16387">
                                            <p:txEl>
                                              <p:pRg st="2" end="2"/>
                                            </p:txEl>
                                          </p:spTgt>
                                        </p:tgtEl>
                                        <p:attrNameLst>
                                          <p:attrName>style.visibility</p:attrName>
                                        </p:attrNameLst>
                                      </p:cBhvr>
                                      <p:to>
                                        <p:strVal val="visible"/>
                                      </p:to>
                                    </p:set>
                                    <p:animEffect transition="in" filter="slide(fromBottom)">
                                      <p:cBhvr>
                                        <p:cTn id="10" dur="500"/>
                                        <p:tgtEl>
                                          <p:spTgt spid="16387">
                                            <p:txEl>
                                              <p:pRg st="2" end="2"/>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16387">
                                            <p:txEl>
                                              <p:pRg st="4" end="4"/>
                                            </p:txEl>
                                          </p:spTgt>
                                        </p:tgtEl>
                                        <p:attrNameLst>
                                          <p:attrName>style.visibility</p:attrName>
                                        </p:attrNameLst>
                                      </p:cBhvr>
                                      <p:to>
                                        <p:strVal val="visible"/>
                                      </p:to>
                                    </p:set>
                                    <p:animEffect transition="in" filter="slide(fromBottom)">
                                      <p:cBhvr>
                                        <p:cTn id="13" dur="500"/>
                                        <p:tgtEl>
                                          <p:spTgt spid="16387">
                                            <p:txEl>
                                              <p:pRg st="4" end="4"/>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16387">
                                            <p:txEl>
                                              <p:pRg st="5" end="5"/>
                                            </p:txEl>
                                          </p:spTgt>
                                        </p:tgtEl>
                                        <p:attrNameLst>
                                          <p:attrName>style.visibility</p:attrName>
                                        </p:attrNameLst>
                                      </p:cBhvr>
                                      <p:to>
                                        <p:strVal val="visible"/>
                                      </p:to>
                                    </p:set>
                                    <p:animEffect transition="in" filter="slide(fromBottom)">
                                      <p:cBhvr>
                                        <p:cTn id="16" dur="500"/>
                                        <p:tgtEl>
                                          <p:spTgt spid="16387">
                                            <p:txEl>
                                              <p:pRg st="5" end="5"/>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16387">
                                            <p:txEl>
                                              <p:pRg st="7" end="7"/>
                                            </p:txEl>
                                          </p:spTgt>
                                        </p:tgtEl>
                                        <p:attrNameLst>
                                          <p:attrName>style.visibility</p:attrName>
                                        </p:attrNameLst>
                                      </p:cBhvr>
                                      <p:to>
                                        <p:strVal val="visible"/>
                                      </p:to>
                                    </p:set>
                                    <p:animEffect transition="in" filter="slide(fromBottom)">
                                      <p:cBhvr>
                                        <p:cTn id="19" dur="500"/>
                                        <p:tgtEl>
                                          <p:spTgt spid="16387">
                                            <p:txEl>
                                              <p:pRg st="7" end="7"/>
                                            </p:txEl>
                                          </p:spTgt>
                                        </p:tgtEl>
                                      </p:cBhvr>
                                    </p:animEffect>
                                  </p:childTnLst>
                                </p:cTn>
                              </p:par>
                              <p:par>
                                <p:cTn id="20" presetID="12" presetClass="entr" presetSubtype="4" fill="hold" nodeType="withEffect">
                                  <p:stCondLst>
                                    <p:cond delay="0"/>
                                  </p:stCondLst>
                                  <p:childTnLst>
                                    <p:set>
                                      <p:cBhvr>
                                        <p:cTn id="21" dur="1" fill="hold">
                                          <p:stCondLst>
                                            <p:cond delay="0"/>
                                          </p:stCondLst>
                                        </p:cTn>
                                        <p:tgtEl>
                                          <p:spTgt spid="16387">
                                            <p:txEl>
                                              <p:pRg st="9" end="9"/>
                                            </p:txEl>
                                          </p:spTgt>
                                        </p:tgtEl>
                                        <p:attrNameLst>
                                          <p:attrName>style.visibility</p:attrName>
                                        </p:attrNameLst>
                                      </p:cBhvr>
                                      <p:to>
                                        <p:strVal val="visible"/>
                                      </p:to>
                                    </p:set>
                                    <p:animEffect transition="in" filter="slide(fromBottom)">
                                      <p:cBhvr>
                                        <p:cTn id="22" dur="500"/>
                                        <p:tgtEl>
                                          <p:spTgt spid="1638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Why is Referencing Important?</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17413" name="TextBox 4"/>
          <p:cNvSpPr txBox="1">
            <a:spLocks noChangeArrowheads="1"/>
          </p:cNvSpPr>
          <p:nvPr/>
        </p:nvSpPr>
        <p:spPr bwMode="auto">
          <a:xfrm>
            <a:off x="428625" y="1055688"/>
            <a:ext cx="8208963" cy="5016500"/>
          </a:xfrm>
          <a:prstGeom prst="rect">
            <a:avLst/>
          </a:prstGeom>
          <a:noFill/>
          <a:ln w="9525">
            <a:noFill/>
            <a:miter lim="800000"/>
            <a:headEnd/>
            <a:tailEnd/>
          </a:ln>
        </p:spPr>
        <p:txBody>
          <a:bodyPr>
            <a:spAutoFit/>
          </a:bodyPr>
          <a:lstStyle/>
          <a:p>
            <a:pPr>
              <a:buClr>
                <a:srgbClr val="FF0000"/>
              </a:buClr>
            </a:pPr>
            <a:r>
              <a:rPr lang="en-US" sz="2000" i="0">
                <a:solidFill>
                  <a:srgbClr val="FF0000"/>
                </a:solidFill>
              </a:rPr>
              <a:t>Honesty:</a:t>
            </a:r>
          </a:p>
          <a:p>
            <a:pPr>
              <a:buClr>
                <a:srgbClr val="FF0000"/>
              </a:buClr>
            </a:pPr>
            <a:r>
              <a:rPr lang="en-US" sz="2000" i="0"/>
              <a:t>By giving the source you make it clear to the reader that you are not trying to pretend that somebody else’s work  is your own.</a:t>
            </a:r>
          </a:p>
          <a:p>
            <a:pPr>
              <a:buClr>
                <a:srgbClr val="FF0000"/>
              </a:buClr>
            </a:pPr>
            <a:endParaRPr lang="en-US" sz="2000" i="0"/>
          </a:p>
          <a:p>
            <a:pPr>
              <a:buClr>
                <a:srgbClr val="FF0000"/>
              </a:buClr>
            </a:pPr>
            <a:r>
              <a:rPr lang="en-US" sz="2000" i="0">
                <a:solidFill>
                  <a:srgbClr val="FF0000"/>
                </a:solidFill>
              </a:rPr>
              <a:t>Courtesy:</a:t>
            </a:r>
          </a:p>
          <a:p>
            <a:pPr>
              <a:buClr>
                <a:srgbClr val="FF0000"/>
              </a:buClr>
            </a:pPr>
            <a:r>
              <a:rPr lang="en-US" sz="2000" i="0"/>
              <a:t>Acknowledging a source is a courtesy and respect to the person whose ideas or words you have used or referred to.</a:t>
            </a:r>
          </a:p>
          <a:p>
            <a:pPr>
              <a:buClr>
                <a:srgbClr val="FF0000"/>
              </a:buClr>
            </a:pPr>
            <a:endParaRPr lang="en-US" sz="2000" i="0"/>
          </a:p>
          <a:p>
            <a:pPr>
              <a:buClr>
                <a:srgbClr val="FF0000"/>
              </a:buClr>
            </a:pPr>
            <a:r>
              <a:rPr lang="en-US" sz="2000" i="0">
                <a:solidFill>
                  <a:srgbClr val="FF0000"/>
                </a:solidFill>
              </a:rPr>
              <a:t>Credibility:</a:t>
            </a:r>
          </a:p>
          <a:p>
            <a:pPr>
              <a:buClr>
                <a:srgbClr val="FF0000"/>
              </a:buClr>
            </a:pPr>
            <a:r>
              <a:rPr lang="en-US" sz="2000" i="0"/>
              <a:t>People will have more confident in your assertion  if they know where your information comes from. Thoroughness in referencing  suggests that you have also been thorough in checking your facts.</a:t>
            </a:r>
          </a:p>
          <a:p>
            <a:pPr>
              <a:buClr>
                <a:srgbClr val="FF0000"/>
              </a:buClr>
            </a:pPr>
            <a:endParaRPr lang="en-US" sz="2000" i="0"/>
          </a:p>
          <a:p>
            <a:pPr>
              <a:buClr>
                <a:srgbClr val="FF0000"/>
              </a:buClr>
            </a:pPr>
            <a:r>
              <a:rPr lang="en-US" sz="2000" i="0">
                <a:solidFill>
                  <a:srgbClr val="FF0000"/>
                </a:solidFill>
              </a:rPr>
              <a:t>Helping Others:</a:t>
            </a:r>
          </a:p>
          <a:p>
            <a:pPr>
              <a:buClr>
                <a:srgbClr val="FF0000"/>
              </a:buClr>
            </a:pPr>
            <a:r>
              <a:rPr lang="en-US" sz="2000" i="0"/>
              <a:t>The source helps your readers to find the original texts or web pages to read themselves, should they wish.</a:t>
            </a:r>
            <a:endParaRPr lang="en-US" sz="1900" i="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7413">
                                            <p:txEl>
                                              <p:pRg st="0" end="0"/>
                                            </p:txEl>
                                          </p:spTgt>
                                        </p:tgtEl>
                                        <p:attrNameLst>
                                          <p:attrName>style.visibility</p:attrName>
                                        </p:attrNameLst>
                                      </p:cBhvr>
                                      <p:to>
                                        <p:strVal val="visible"/>
                                      </p:to>
                                    </p:set>
                                    <p:animEffect transition="in" filter="slide(fromBottom)">
                                      <p:cBhvr>
                                        <p:cTn id="7" dur="500"/>
                                        <p:tgtEl>
                                          <p:spTgt spid="17413">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17413">
                                            <p:txEl>
                                              <p:pRg st="1" end="1"/>
                                            </p:txEl>
                                          </p:spTgt>
                                        </p:tgtEl>
                                        <p:attrNameLst>
                                          <p:attrName>style.visibility</p:attrName>
                                        </p:attrNameLst>
                                      </p:cBhvr>
                                      <p:to>
                                        <p:strVal val="visible"/>
                                      </p:to>
                                    </p:set>
                                    <p:animEffect transition="in" filter="slide(fromBottom)">
                                      <p:cBhvr>
                                        <p:cTn id="10" dur="500"/>
                                        <p:tgtEl>
                                          <p:spTgt spid="17413">
                                            <p:txEl>
                                              <p:pRg st="1" end="1"/>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17413">
                                            <p:txEl>
                                              <p:pRg st="3" end="3"/>
                                            </p:txEl>
                                          </p:spTgt>
                                        </p:tgtEl>
                                        <p:attrNameLst>
                                          <p:attrName>style.visibility</p:attrName>
                                        </p:attrNameLst>
                                      </p:cBhvr>
                                      <p:to>
                                        <p:strVal val="visible"/>
                                      </p:to>
                                    </p:set>
                                    <p:animEffect transition="in" filter="slide(fromBottom)">
                                      <p:cBhvr>
                                        <p:cTn id="13" dur="500"/>
                                        <p:tgtEl>
                                          <p:spTgt spid="17413">
                                            <p:txEl>
                                              <p:pRg st="3" end="3"/>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17413">
                                            <p:txEl>
                                              <p:pRg st="4" end="4"/>
                                            </p:txEl>
                                          </p:spTgt>
                                        </p:tgtEl>
                                        <p:attrNameLst>
                                          <p:attrName>style.visibility</p:attrName>
                                        </p:attrNameLst>
                                      </p:cBhvr>
                                      <p:to>
                                        <p:strVal val="visible"/>
                                      </p:to>
                                    </p:set>
                                    <p:animEffect transition="in" filter="slide(fromBottom)">
                                      <p:cBhvr>
                                        <p:cTn id="16" dur="500"/>
                                        <p:tgtEl>
                                          <p:spTgt spid="17413">
                                            <p:txEl>
                                              <p:pRg st="4" end="4"/>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17413">
                                            <p:txEl>
                                              <p:pRg st="6" end="6"/>
                                            </p:txEl>
                                          </p:spTgt>
                                        </p:tgtEl>
                                        <p:attrNameLst>
                                          <p:attrName>style.visibility</p:attrName>
                                        </p:attrNameLst>
                                      </p:cBhvr>
                                      <p:to>
                                        <p:strVal val="visible"/>
                                      </p:to>
                                    </p:set>
                                    <p:animEffect transition="in" filter="slide(fromBottom)">
                                      <p:cBhvr>
                                        <p:cTn id="19" dur="500"/>
                                        <p:tgtEl>
                                          <p:spTgt spid="17413">
                                            <p:txEl>
                                              <p:pRg st="6" end="6"/>
                                            </p:txEl>
                                          </p:spTgt>
                                        </p:tgtEl>
                                      </p:cBhvr>
                                    </p:animEffect>
                                  </p:childTnLst>
                                </p:cTn>
                              </p:par>
                              <p:par>
                                <p:cTn id="20" presetID="12" presetClass="entr" presetSubtype="4" fill="hold" nodeType="withEffect">
                                  <p:stCondLst>
                                    <p:cond delay="0"/>
                                  </p:stCondLst>
                                  <p:childTnLst>
                                    <p:set>
                                      <p:cBhvr>
                                        <p:cTn id="21" dur="1" fill="hold">
                                          <p:stCondLst>
                                            <p:cond delay="0"/>
                                          </p:stCondLst>
                                        </p:cTn>
                                        <p:tgtEl>
                                          <p:spTgt spid="17413">
                                            <p:txEl>
                                              <p:pRg st="7" end="7"/>
                                            </p:txEl>
                                          </p:spTgt>
                                        </p:tgtEl>
                                        <p:attrNameLst>
                                          <p:attrName>style.visibility</p:attrName>
                                        </p:attrNameLst>
                                      </p:cBhvr>
                                      <p:to>
                                        <p:strVal val="visible"/>
                                      </p:to>
                                    </p:set>
                                    <p:animEffect transition="in" filter="slide(fromBottom)">
                                      <p:cBhvr>
                                        <p:cTn id="22" dur="500"/>
                                        <p:tgtEl>
                                          <p:spTgt spid="17413">
                                            <p:txEl>
                                              <p:pRg st="7" end="7"/>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17413">
                                            <p:txEl>
                                              <p:pRg st="9" end="9"/>
                                            </p:txEl>
                                          </p:spTgt>
                                        </p:tgtEl>
                                        <p:attrNameLst>
                                          <p:attrName>style.visibility</p:attrName>
                                        </p:attrNameLst>
                                      </p:cBhvr>
                                      <p:to>
                                        <p:strVal val="visible"/>
                                      </p:to>
                                    </p:set>
                                    <p:animEffect transition="in" filter="slide(fromBottom)">
                                      <p:cBhvr>
                                        <p:cTn id="25" dur="500"/>
                                        <p:tgtEl>
                                          <p:spTgt spid="17413">
                                            <p:txEl>
                                              <p:pRg st="9" end="9"/>
                                            </p:txEl>
                                          </p:spTgt>
                                        </p:tgtEl>
                                      </p:cBhvr>
                                    </p:animEffect>
                                  </p:childTnLst>
                                </p:cTn>
                              </p:par>
                              <p:par>
                                <p:cTn id="26" presetID="12" presetClass="entr" presetSubtype="4" fill="hold" nodeType="withEffect">
                                  <p:stCondLst>
                                    <p:cond delay="0"/>
                                  </p:stCondLst>
                                  <p:childTnLst>
                                    <p:set>
                                      <p:cBhvr>
                                        <p:cTn id="27" dur="1" fill="hold">
                                          <p:stCondLst>
                                            <p:cond delay="0"/>
                                          </p:stCondLst>
                                        </p:cTn>
                                        <p:tgtEl>
                                          <p:spTgt spid="17413">
                                            <p:txEl>
                                              <p:pRg st="10" end="10"/>
                                            </p:txEl>
                                          </p:spTgt>
                                        </p:tgtEl>
                                        <p:attrNameLst>
                                          <p:attrName>style.visibility</p:attrName>
                                        </p:attrNameLst>
                                      </p:cBhvr>
                                      <p:to>
                                        <p:strVal val="visible"/>
                                      </p:to>
                                    </p:set>
                                    <p:animEffect transition="in" filter="slide(fromBottom)">
                                      <p:cBhvr>
                                        <p:cTn id="28" dur="500"/>
                                        <p:tgtEl>
                                          <p:spTgt spid="1741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How will it help me?</a:t>
            </a:r>
            <a:endParaRPr lang="en-US" dirty="0"/>
          </a:p>
        </p:txBody>
      </p:sp>
      <p:sp>
        <p:nvSpPr>
          <p:cNvPr id="18435" name="TextBox 4"/>
          <p:cNvSpPr txBox="1">
            <a:spLocks noChangeArrowheads="1"/>
          </p:cNvSpPr>
          <p:nvPr/>
        </p:nvSpPr>
        <p:spPr bwMode="auto">
          <a:xfrm>
            <a:off x="395288" y="1141413"/>
            <a:ext cx="8208962" cy="3140075"/>
          </a:xfrm>
          <a:prstGeom prst="rect">
            <a:avLst/>
          </a:prstGeom>
          <a:noFill/>
          <a:ln w="9525">
            <a:noFill/>
            <a:miter lim="800000"/>
            <a:headEnd/>
            <a:tailEnd/>
          </a:ln>
        </p:spPr>
        <p:txBody>
          <a:bodyPr>
            <a:spAutoFit/>
          </a:bodyPr>
          <a:lstStyle/>
          <a:p>
            <a:endParaRPr lang="en-US" sz="2000" i="0"/>
          </a:p>
          <a:p>
            <a:pPr>
              <a:buClr>
                <a:srgbClr val="FF0000"/>
              </a:buClr>
              <a:buFont typeface="Wingdings" pitchFamily="2" charset="2"/>
              <a:buChar char="v"/>
            </a:pPr>
            <a:r>
              <a:rPr lang="en-US" sz="2000" i="0"/>
              <a:t> provides evidence that you have read wisely and  understand your subject</a:t>
            </a:r>
          </a:p>
          <a:p>
            <a:pPr>
              <a:buClr>
                <a:srgbClr val="FF0000"/>
              </a:buClr>
              <a:buFont typeface="Wingdings" pitchFamily="2" charset="2"/>
              <a:buChar char="v"/>
            </a:pPr>
            <a:r>
              <a:rPr lang="en-US" sz="2000" i="0"/>
              <a:t> protect yourself from accusations of plagiarism</a:t>
            </a:r>
          </a:p>
          <a:p>
            <a:pPr>
              <a:buClr>
                <a:srgbClr val="FF0000"/>
              </a:buClr>
              <a:buFont typeface="Wingdings" pitchFamily="2" charset="2"/>
              <a:buChar char="v"/>
            </a:pPr>
            <a:r>
              <a:rPr lang="en-US" sz="2000" i="0"/>
              <a:t> strengthen your argument or point of view</a:t>
            </a:r>
          </a:p>
          <a:p>
            <a:pPr>
              <a:buClr>
                <a:srgbClr val="FF0000"/>
              </a:buClr>
              <a:buFont typeface="Wingdings" pitchFamily="2" charset="2"/>
              <a:buChar char="v"/>
            </a:pPr>
            <a:r>
              <a:rPr lang="en-US" sz="2000" i="0"/>
              <a:t> demonstrate that you have paraphrased and summarized appropriately and quoted correctly</a:t>
            </a:r>
          </a:p>
          <a:p>
            <a:pPr>
              <a:buClr>
                <a:srgbClr val="FF0000"/>
              </a:buClr>
            </a:pPr>
            <a:endParaRPr lang="en-US" sz="2000" b="1" i="0">
              <a:solidFill>
                <a:srgbClr val="FF0000"/>
              </a:solidFill>
            </a:endParaRPr>
          </a:p>
          <a:p>
            <a:pPr>
              <a:buClr>
                <a:srgbClr val="FF0000"/>
              </a:buClr>
            </a:pPr>
            <a:endParaRPr lang="en-US" sz="2000" i="0"/>
          </a:p>
          <a:p>
            <a:pPr algn="just"/>
            <a:endParaRPr lang="en-US" sz="1900" b="1" i="0"/>
          </a:p>
          <a:p>
            <a:pPr algn="just"/>
            <a:endParaRPr lang="en-US" sz="19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18437" name="Picture 8" descr="question-mark.png"/>
          <p:cNvPicPr>
            <a:picLocks noChangeAspect="1"/>
          </p:cNvPicPr>
          <p:nvPr/>
        </p:nvPicPr>
        <p:blipFill>
          <a:blip r:embed="rId2"/>
          <a:srcRect/>
          <a:stretch>
            <a:fillRect/>
          </a:stretch>
        </p:blipFill>
        <p:spPr bwMode="auto">
          <a:xfrm>
            <a:off x="6000750" y="3357563"/>
            <a:ext cx="2928938" cy="2928937"/>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slide(fromBottom)">
                                      <p:cBhvr>
                                        <p:cTn id="7" dur="500"/>
                                        <p:tgtEl>
                                          <p:spTgt spid="18435">
                                            <p:txEl>
                                              <p:pRg st="1" end="1"/>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18435">
                                            <p:txEl>
                                              <p:pRg st="2" end="2"/>
                                            </p:txEl>
                                          </p:spTgt>
                                        </p:tgtEl>
                                        <p:attrNameLst>
                                          <p:attrName>style.visibility</p:attrName>
                                        </p:attrNameLst>
                                      </p:cBhvr>
                                      <p:to>
                                        <p:strVal val="visible"/>
                                      </p:to>
                                    </p:set>
                                    <p:animEffect transition="in" filter="slide(fromBottom)">
                                      <p:cBhvr>
                                        <p:cTn id="10" dur="500"/>
                                        <p:tgtEl>
                                          <p:spTgt spid="18435">
                                            <p:txEl>
                                              <p:pRg st="2" end="2"/>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18435">
                                            <p:txEl>
                                              <p:pRg st="3" end="3"/>
                                            </p:txEl>
                                          </p:spTgt>
                                        </p:tgtEl>
                                        <p:attrNameLst>
                                          <p:attrName>style.visibility</p:attrName>
                                        </p:attrNameLst>
                                      </p:cBhvr>
                                      <p:to>
                                        <p:strVal val="visible"/>
                                      </p:to>
                                    </p:set>
                                    <p:animEffect transition="in" filter="slide(fromBottom)">
                                      <p:cBhvr>
                                        <p:cTn id="13" dur="500"/>
                                        <p:tgtEl>
                                          <p:spTgt spid="18435">
                                            <p:txEl>
                                              <p:pRg st="3" end="3"/>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18435">
                                            <p:txEl>
                                              <p:pRg st="4" end="4"/>
                                            </p:txEl>
                                          </p:spTgt>
                                        </p:tgtEl>
                                        <p:attrNameLst>
                                          <p:attrName>style.visibility</p:attrName>
                                        </p:attrNameLst>
                                      </p:cBhvr>
                                      <p:to>
                                        <p:strVal val="visible"/>
                                      </p:to>
                                    </p:set>
                                    <p:animEffect transition="in" filter="slide(fromBottom)">
                                      <p:cBhvr>
                                        <p:cTn id="16" dur="500"/>
                                        <p:tgtEl>
                                          <p:spTgt spid="1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What if I do not Reference?</a:t>
            </a:r>
            <a:endParaRPr lang="en-US" dirty="0"/>
          </a:p>
        </p:txBody>
      </p:sp>
      <p:sp>
        <p:nvSpPr>
          <p:cNvPr id="19459" name="TextBox 4"/>
          <p:cNvSpPr txBox="1">
            <a:spLocks noChangeArrowheads="1"/>
          </p:cNvSpPr>
          <p:nvPr/>
        </p:nvSpPr>
        <p:spPr bwMode="auto">
          <a:xfrm>
            <a:off x="395288" y="1141413"/>
            <a:ext cx="8208962" cy="3754437"/>
          </a:xfrm>
          <a:prstGeom prst="rect">
            <a:avLst/>
          </a:prstGeom>
          <a:noFill/>
          <a:ln w="9525">
            <a:noFill/>
            <a:miter lim="800000"/>
            <a:headEnd/>
            <a:tailEnd/>
          </a:ln>
        </p:spPr>
        <p:txBody>
          <a:bodyPr>
            <a:spAutoFit/>
          </a:bodyPr>
          <a:lstStyle/>
          <a:p>
            <a:r>
              <a:rPr lang="en-US" sz="2000" i="0"/>
              <a:t>Failure to reference, or poor referencing can be classified as </a:t>
            </a:r>
            <a:r>
              <a:rPr lang="en-US" sz="2000" i="0">
                <a:solidFill>
                  <a:srgbClr val="FF0000"/>
                </a:solidFill>
              </a:rPr>
              <a:t>Academic</a:t>
            </a:r>
            <a:r>
              <a:rPr lang="en-US" sz="2000" i="0"/>
              <a:t> </a:t>
            </a:r>
            <a:r>
              <a:rPr lang="en-US" sz="2000" i="0">
                <a:solidFill>
                  <a:srgbClr val="FF0000"/>
                </a:solidFill>
              </a:rPr>
              <a:t>Misconduct</a:t>
            </a:r>
            <a:r>
              <a:rPr lang="en-US" sz="2000" i="0"/>
              <a:t>.</a:t>
            </a:r>
          </a:p>
          <a:p>
            <a:endParaRPr lang="en-US" sz="2000" i="0"/>
          </a:p>
          <a:p>
            <a:r>
              <a:rPr lang="en-US" sz="2000" i="0">
                <a:solidFill>
                  <a:srgbClr val="FF0000"/>
                </a:solidFill>
              </a:rPr>
              <a:t>Avoiding plagiarism</a:t>
            </a:r>
            <a:r>
              <a:rPr lang="en-US" sz="2000" i="0"/>
              <a:t> is the individual's responsibility, and there are penalties for failing to do so. </a:t>
            </a:r>
          </a:p>
          <a:p>
            <a:endParaRPr lang="en-US" sz="2000" i="0"/>
          </a:p>
          <a:p>
            <a:r>
              <a:rPr lang="en-US" sz="2000" i="0"/>
              <a:t>In professional life, you will find that plagiarism can have serious effects on your reputation and that of your colleagues and employer. It may prompt legal action from the copyright owner of any work that is not acknowledged.</a:t>
            </a:r>
          </a:p>
          <a:p>
            <a:pPr>
              <a:buClr>
                <a:srgbClr val="FF0000"/>
              </a:buClr>
            </a:pPr>
            <a:endParaRPr lang="en-US" sz="2000" i="0"/>
          </a:p>
          <a:p>
            <a:pPr algn="just"/>
            <a:endParaRPr lang="en-US" sz="1900" b="1" i="0"/>
          </a:p>
          <a:p>
            <a:pPr algn="just"/>
            <a:endParaRPr lang="en-US" sz="19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19461" name="Picture 8" descr="Reporting_Misconduct_2_279.jpg"/>
          <p:cNvPicPr>
            <a:picLocks noChangeAspect="1"/>
          </p:cNvPicPr>
          <p:nvPr/>
        </p:nvPicPr>
        <p:blipFill>
          <a:blip r:embed="rId2"/>
          <a:srcRect/>
          <a:stretch>
            <a:fillRect/>
          </a:stretch>
        </p:blipFill>
        <p:spPr bwMode="auto">
          <a:xfrm>
            <a:off x="5429250" y="4071938"/>
            <a:ext cx="3008313" cy="2252662"/>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slide(fromBottom)">
                                      <p:cBhvr>
                                        <p:cTn id="7" dur="500"/>
                                        <p:tgtEl>
                                          <p:spTgt spid="19459">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19459">
                                            <p:txEl>
                                              <p:pRg st="2" end="2"/>
                                            </p:txEl>
                                          </p:spTgt>
                                        </p:tgtEl>
                                        <p:attrNameLst>
                                          <p:attrName>style.visibility</p:attrName>
                                        </p:attrNameLst>
                                      </p:cBhvr>
                                      <p:to>
                                        <p:strVal val="visible"/>
                                      </p:to>
                                    </p:set>
                                    <p:animEffect transition="in" filter="slide(fromBottom)">
                                      <p:cBhvr>
                                        <p:cTn id="10" dur="500"/>
                                        <p:tgtEl>
                                          <p:spTgt spid="19459">
                                            <p:txEl>
                                              <p:pRg st="2" end="2"/>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19459">
                                            <p:txEl>
                                              <p:pRg st="4" end="4"/>
                                            </p:txEl>
                                          </p:spTgt>
                                        </p:tgtEl>
                                        <p:attrNameLst>
                                          <p:attrName>style.visibility</p:attrName>
                                        </p:attrNameLst>
                                      </p:cBhvr>
                                      <p:to>
                                        <p:strVal val="visible"/>
                                      </p:to>
                                    </p:set>
                                    <p:animEffect transition="in" filter="slide(fromBottom)">
                                      <p:cBhvr>
                                        <p:cTn id="13" dur="500"/>
                                        <p:tgtEl>
                                          <p:spTgt spid="194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What is Plagiarism?</a:t>
            </a:r>
            <a:endParaRPr lang="en-US" dirty="0"/>
          </a:p>
        </p:txBody>
      </p:sp>
      <p:sp>
        <p:nvSpPr>
          <p:cNvPr id="20483" name="TextBox 4"/>
          <p:cNvSpPr txBox="1">
            <a:spLocks noChangeArrowheads="1"/>
          </p:cNvSpPr>
          <p:nvPr/>
        </p:nvSpPr>
        <p:spPr bwMode="auto">
          <a:xfrm>
            <a:off x="395288" y="1141413"/>
            <a:ext cx="8208962" cy="5308600"/>
          </a:xfrm>
          <a:prstGeom prst="rect">
            <a:avLst/>
          </a:prstGeom>
          <a:noFill/>
          <a:ln w="9525">
            <a:noFill/>
            <a:miter lim="800000"/>
            <a:headEnd/>
            <a:tailEnd/>
          </a:ln>
        </p:spPr>
        <p:txBody>
          <a:bodyPr>
            <a:spAutoFit/>
          </a:bodyPr>
          <a:lstStyle/>
          <a:p>
            <a:r>
              <a:rPr lang="en-US" sz="2000" i="0"/>
              <a:t>The most common offense under the Academic Code of Conduct is plagiarism which the Code defines as </a:t>
            </a:r>
            <a:r>
              <a:rPr lang="en-US" sz="2000" b="1" i="0"/>
              <a:t>"</a:t>
            </a:r>
            <a:r>
              <a:rPr lang="en-US" sz="2000" b="1" i="0">
                <a:solidFill>
                  <a:srgbClr val="FF0000"/>
                </a:solidFill>
              </a:rPr>
              <a:t>the presentation of the work of another person as one's own or without proper acknowledgement</a:t>
            </a:r>
            <a:r>
              <a:rPr lang="en-US" sz="2000" b="1" i="0"/>
              <a:t>“</a:t>
            </a:r>
          </a:p>
          <a:p>
            <a:endParaRPr lang="en-US" sz="2000" b="1" i="0"/>
          </a:p>
          <a:p>
            <a:pPr>
              <a:buClr>
                <a:srgbClr val="FF0000"/>
              </a:buClr>
              <a:buFont typeface="Wingdings" pitchFamily="2" charset="2"/>
              <a:buChar char="v"/>
            </a:pPr>
            <a:r>
              <a:rPr lang="en-US" sz="2000" i="0"/>
              <a:t> material copied word for word from books, journals, internet sites, professor's course notes, etc.</a:t>
            </a:r>
          </a:p>
          <a:p>
            <a:pPr>
              <a:buClr>
                <a:srgbClr val="FF0000"/>
              </a:buClr>
              <a:buFont typeface="Wingdings" pitchFamily="2" charset="2"/>
              <a:buChar char="v"/>
            </a:pPr>
            <a:r>
              <a:rPr lang="en-US" sz="2000" i="0"/>
              <a:t> material that is paraphrased but closely resembles the original source.</a:t>
            </a:r>
          </a:p>
          <a:p>
            <a:pPr>
              <a:buClr>
                <a:srgbClr val="FF0000"/>
              </a:buClr>
              <a:buFont typeface="Wingdings" pitchFamily="2" charset="2"/>
              <a:buChar char="v"/>
            </a:pPr>
            <a:r>
              <a:rPr lang="en-US" sz="2000" i="0"/>
              <a:t> work of a fellow student, for example, an answer on a quiz, data for a lab report, a paper or assignment completed by another student.</a:t>
            </a:r>
          </a:p>
          <a:p>
            <a:pPr>
              <a:buClr>
                <a:srgbClr val="FF0000"/>
              </a:buClr>
              <a:buFont typeface="Wingdings" pitchFamily="2" charset="2"/>
              <a:buChar char="v"/>
            </a:pPr>
            <a:r>
              <a:rPr lang="en-US" sz="2000" i="0"/>
              <a:t> paper purchased through one of the many available sources.</a:t>
            </a:r>
          </a:p>
          <a:p>
            <a:pPr>
              <a:buClr>
                <a:srgbClr val="FF0000"/>
              </a:buClr>
              <a:buFont typeface="Wingdings" pitchFamily="2" charset="2"/>
              <a:buChar char="v"/>
            </a:pPr>
            <a:r>
              <a:rPr lang="en-US" sz="2000" i="0"/>
              <a:t> Plagiarism does not refer to words alone - it can also refer to copying images, graphs, tables, and ideas.</a:t>
            </a:r>
          </a:p>
          <a:p>
            <a:pPr>
              <a:buClr>
                <a:srgbClr val="FF0000"/>
              </a:buClr>
              <a:buFont typeface="Wingdings" pitchFamily="2" charset="2"/>
              <a:buChar char="v"/>
            </a:pPr>
            <a:r>
              <a:rPr lang="en-US" sz="2000" i="0"/>
              <a:t> If you translate the work of another person into French or English and do not cite the source, this is also plagiarism.</a:t>
            </a:r>
          </a:p>
          <a:p>
            <a:pPr>
              <a:buClr>
                <a:srgbClr val="FF0000"/>
              </a:buClr>
              <a:buFont typeface="Wingdings" pitchFamily="2" charset="2"/>
              <a:buChar char="v"/>
            </a:pPr>
            <a:r>
              <a:rPr lang="en-US" sz="2000" i="0"/>
              <a:t> If you cite your own work without the correct citation, this too is plagiarism.</a:t>
            </a:r>
          </a:p>
          <a:p>
            <a:endParaRPr lang="en-US" sz="19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slide(fromBottom)">
                                      <p:cBhvr>
                                        <p:cTn id="7" dur="500"/>
                                        <p:tgtEl>
                                          <p:spTgt spid="204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20483">
                                            <p:txEl>
                                              <p:pRg st="2" end="2"/>
                                            </p:txEl>
                                          </p:spTgt>
                                        </p:tgtEl>
                                        <p:attrNameLst>
                                          <p:attrName>style.visibility</p:attrName>
                                        </p:attrNameLst>
                                      </p:cBhvr>
                                      <p:to>
                                        <p:strVal val="visible"/>
                                      </p:to>
                                    </p:set>
                                    <p:animEffect transition="in" filter="slide(fromBottom)">
                                      <p:cBhvr>
                                        <p:cTn id="12" dur="500"/>
                                        <p:tgtEl>
                                          <p:spTgt spid="20483">
                                            <p:txEl>
                                              <p:pRg st="2" end="2"/>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20483">
                                            <p:txEl>
                                              <p:pRg st="3" end="3"/>
                                            </p:txEl>
                                          </p:spTgt>
                                        </p:tgtEl>
                                        <p:attrNameLst>
                                          <p:attrName>style.visibility</p:attrName>
                                        </p:attrNameLst>
                                      </p:cBhvr>
                                      <p:to>
                                        <p:strVal val="visible"/>
                                      </p:to>
                                    </p:set>
                                    <p:animEffect transition="in" filter="slide(fromBottom)">
                                      <p:cBhvr>
                                        <p:cTn id="15" dur="500"/>
                                        <p:tgtEl>
                                          <p:spTgt spid="20483">
                                            <p:txEl>
                                              <p:pRg st="3" end="3"/>
                                            </p:txEl>
                                          </p:spTgt>
                                        </p:tgtEl>
                                      </p:cBhvr>
                                    </p:animEffect>
                                  </p:childTnLst>
                                </p:cTn>
                              </p:par>
                              <p:par>
                                <p:cTn id="16" presetID="12" presetClass="entr" presetSubtype="4" fill="hold" nodeType="withEffect">
                                  <p:stCondLst>
                                    <p:cond delay="0"/>
                                  </p:stCondLst>
                                  <p:childTnLst>
                                    <p:set>
                                      <p:cBhvr>
                                        <p:cTn id="17" dur="1" fill="hold">
                                          <p:stCondLst>
                                            <p:cond delay="0"/>
                                          </p:stCondLst>
                                        </p:cTn>
                                        <p:tgtEl>
                                          <p:spTgt spid="20483">
                                            <p:txEl>
                                              <p:pRg st="4" end="4"/>
                                            </p:txEl>
                                          </p:spTgt>
                                        </p:tgtEl>
                                        <p:attrNameLst>
                                          <p:attrName>style.visibility</p:attrName>
                                        </p:attrNameLst>
                                      </p:cBhvr>
                                      <p:to>
                                        <p:strVal val="visible"/>
                                      </p:to>
                                    </p:set>
                                    <p:animEffect transition="in" filter="slide(fromBottom)">
                                      <p:cBhvr>
                                        <p:cTn id="18" dur="500"/>
                                        <p:tgtEl>
                                          <p:spTgt spid="20483">
                                            <p:txEl>
                                              <p:pRg st="4" end="4"/>
                                            </p:txEl>
                                          </p:spTgt>
                                        </p:tgtEl>
                                      </p:cBhvr>
                                    </p:animEffect>
                                  </p:childTnLst>
                                </p:cTn>
                              </p:par>
                              <p:par>
                                <p:cTn id="19" presetID="12" presetClass="entr" presetSubtype="4" fill="hold" nodeType="withEffect">
                                  <p:stCondLst>
                                    <p:cond delay="0"/>
                                  </p:stCondLst>
                                  <p:childTnLst>
                                    <p:set>
                                      <p:cBhvr>
                                        <p:cTn id="20" dur="1" fill="hold">
                                          <p:stCondLst>
                                            <p:cond delay="0"/>
                                          </p:stCondLst>
                                        </p:cTn>
                                        <p:tgtEl>
                                          <p:spTgt spid="20483">
                                            <p:txEl>
                                              <p:pRg st="5" end="5"/>
                                            </p:txEl>
                                          </p:spTgt>
                                        </p:tgtEl>
                                        <p:attrNameLst>
                                          <p:attrName>style.visibility</p:attrName>
                                        </p:attrNameLst>
                                      </p:cBhvr>
                                      <p:to>
                                        <p:strVal val="visible"/>
                                      </p:to>
                                    </p:set>
                                    <p:animEffect transition="in" filter="slide(fromBottom)">
                                      <p:cBhvr>
                                        <p:cTn id="21" dur="500"/>
                                        <p:tgtEl>
                                          <p:spTgt spid="20483">
                                            <p:txEl>
                                              <p:pRg st="5" end="5"/>
                                            </p:txEl>
                                          </p:spTgt>
                                        </p:tgtEl>
                                      </p:cBhvr>
                                    </p:animEffect>
                                  </p:childTnLst>
                                </p:cTn>
                              </p:par>
                              <p:par>
                                <p:cTn id="22" presetID="12" presetClass="entr" presetSubtype="4" fill="hold" nodeType="withEffect">
                                  <p:stCondLst>
                                    <p:cond delay="0"/>
                                  </p:stCondLst>
                                  <p:childTnLst>
                                    <p:set>
                                      <p:cBhvr>
                                        <p:cTn id="23" dur="1" fill="hold">
                                          <p:stCondLst>
                                            <p:cond delay="0"/>
                                          </p:stCondLst>
                                        </p:cTn>
                                        <p:tgtEl>
                                          <p:spTgt spid="20483">
                                            <p:txEl>
                                              <p:pRg st="6" end="6"/>
                                            </p:txEl>
                                          </p:spTgt>
                                        </p:tgtEl>
                                        <p:attrNameLst>
                                          <p:attrName>style.visibility</p:attrName>
                                        </p:attrNameLst>
                                      </p:cBhvr>
                                      <p:to>
                                        <p:strVal val="visible"/>
                                      </p:to>
                                    </p:set>
                                    <p:animEffect transition="in" filter="slide(fromBottom)">
                                      <p:cBhvr>
                                        <p:cTn id="24" dur="500"/>
                                        <p:tgtEl>
                                          <p:spTgt spid="20483">
                                            <p:txEl>
                                              <p:pRg st="6" end="6"/>
                                            </p:txEl>
                                          </p:spTgt>
                                        </p:tgtEl>
                                      </p:cBhvr>
                                    </p:animEffect>
                                  </p:childTnLst>
                                </p:cTn>
                              </p:par>
                              <p:par>
                                <p:cTn id="25" presetID="12" presetClass="entr" presetSubtype="4" fill="hold" nodeType="withEffect">
                                  <p:stCondLst>
                                    <p:cond delay="0"/>
                                  </p:stCondLst>
                                  <p:childTnLst>
                                    <p:set>
                                      <p:cBhvr>
                                        <p:cTn id="26" dur="1" fill="hold">
                                          <p:stCondLst>
                                            <p:cond delay="0"/>
                                          </p:stCondLst>
                                        </p:cTn>
                                        <p:tgtEl>
                                          <p:spTgt spid="20483">
                                            <p:txEl>
                                              <p:pRg st="7" end="7"/>
                                            </p:txEl>
                                          </p:spTgt>
                                        </p:tgtEl>
                                        <p:attrNameLst>
                                          <p:attrName>style.visibility</p:attrName>
                                        </p:attrNameLst>
                                      </p:cBhvr>
                                      <p:to>
                                        <p:strVal val="visible"/>
                                      </p:to>
                                    </p:set>
                                    <p:animEffect transition="in" filter="slide(fromBottom)">
                                      <p:cBhvr>
                                        <p:cTn id="27" dur="500"/>
                                        <p:tgtEl>
                                          <p:spTgt spid="20483">
                                            <p:txEl>
                                              <p:pRg st="7" end="7"/>
                                            </p:txEl>
                                          </p:spTgt>
                                        </p:tgtEl>
                                      </p:cBhvr>
                                    </p:animEffect>
                                  </p:childTnLst>
                                </p:cTn>
                              </p:par>
                              <p:par>
                                <p:cTn id="28" presetID="12" presetClass="entr" presetSubtype="4" fill="hold" nodeType="withEffect">
                                  <p:stCondLst>
                                    <p:cond delay="0"/>
                                  </p:stCondLst>
                                  <p:childTnLst>
                                    <p:set>
                                      <p:cBhvr>
                                        <p:cTn id="29" dur="1" fill="hold">
                                          <p:stCondLst>
                                            <p:cond delay="0"/>
                                          </p:stCondLst>
                                        </p:cTn>
                                        <p:tgtEl>
                                          <p:spTgt spid="20483">
                                            <p:txEl>
                                              <p:pRg st="8" end="8"/>
                                            </p:txEl>
                                          </p:spTgt>
                                        </p:tgtEl>
                                        <p:attrNameLst>
                                          <p:attrName>style.visibility</p:attrName>
                                        </p:attrNameLst>
                                      </p:cBhvr>
                                      <p:to>
                                        <p:strVal val="visible"/>
                                      </p:to>
                                    </p:set>
                                    <p:animEffect transition="in" filter="slide(fromBottom)">
                                      <p:cBhvr>
                                        <p:cTn id="30" dur="500"/>
                                        <p:tgtEl>
                                          <p:spTgt spid="2048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When Should I Reference?</a:t>
            </a:r>
            <a:endParaRPr lang="en-US" dirty="0"/>
          </a:p>
        </p:txBody>
      </p:sp>
      <p:sp>
        <p:nvSpPr>
          <p:cNvPr id="21507" name="TextBox 4"/>
          <p:cNvSpPr txBox="1">
            <a:spLocks noChangeArrowheads="1"/>
          </p:cNvSpPr>
          <p:nvPr/>
        </p:nvSpPr>
        <p:spPr bwMode="auto">
          <a:xfrm>
            <a:off x="395288" y="1141413"/>
            <a:ext cx="8208962" cy="3462337"/>
          </a:xfrm>
          <a:prstGeom prst="rect">
            <a:avLst/>
          </a:prstGeom>
          <a:noFill/>
          <a:ln w="9525">
            <a:noFill/>
            <a:miter lim="800000"/>
            <a:headEnd/>
            <a:tailEnd/>
          </a:ln>
        </p:spPr>
        <p:txBody>
          <a:bodyPr>
            <a:spAutoFit/>
          </a:bodyPr>
          <a:lstStyle/>
          <a:p>
            <a:endParaRPr lang="en-US" sz="2000" b="1" i="0"/>
          </a:p>
          <a:p>
            <a:pPr>
              <a:buClr>
                <a:srgbClr val="FF0000"/>
              </a:buClr>
              <a:buFont typeface="Wingdings" pitchFamily="2" charset="2"/>
              <a:buChar char="v"/>
            </a:pPr>
            <a:r>
              <a:rPr lang="en-US" sz="2000" i="0"/>
              <a:t> Whenever you draw upon another source of information</a:t>
            </a:r>
          </a:p>
          <a:p>
            <a:pPr>
              <a:buClr>
                <a:srgbClr val="FF0000"/>
              </a:buClr>
              <a:buFont typeface="Wingdings" pitchFamily="2" charset="2"/>
              <a:buChar char="v"/>
            </a:pPr>
            <a:endParaRPr lang="en-US" sz="2000" i="0"/>
          </a:p>
          <a:p>
            <a:pPr>
              <a:buClr>
                <a:srgbClr val="FF0000"/>
              </a:buClr>
              <a:buFont typeface="Wingdings" pitchFamily="2" charset="2"/>
              <a:buChar char="v"/>
            </a:pPr>
            <a:r>
              <a:rPr lang="en-US" sz="2000" i="0"/>
              <a:t>Direct quotations</a:t>
            </a:r>
          </a:p>
          <a:p>
            <a:pPr>
              <a:buClr>
                <a:srgbClr val="FF0000"/>
              </a:buClr>
              <a:buFont typeface="Wingdings" pitchFamily="2" charset="2"/>
              <a:buChar char="v"/>
            </a:pPr>
            <a:endParaRPr lang="en-US" sz="2000" i="0"/>
          </a:p>
          <a:p>
            <a:pPr>
              <a:buClr>
                <a:srgbClr val="FF0000"/>
              </a:buClr>
              <a:buFont typeface="Wingdings" pitchFamily="2" charset="2"/>
              <a:buChar char="v"/>
            </a:pPr>
            <a:r>
              <a:rPr lang="en-US" sz="2000" i="0"/>
              <a:t> Paraphrasing Ideas</a:t>
            </a:r>
          </a:p>
          <a:p>
            <a:pPr>
              <a:buClr>
                <a:srgbClr val="FF0000"/>
              </a:buClr>
              <a:buFont typeface="Wingdings" pitchFamily="2" charset="2"/>
              <a:buChar char="v"/>
            </a:pPr>
            <a:endParaRPr lang="en-US" sz="2000" i="0"/>
          </a:p>
          <a:p>
            <a:pPr>
              <a:buClr>
                <a:srgbClr val="FF0000"/>
              </a:buClr>
              <a:buFont typeface="Wingdings" pitchFamily="2" charset="2"/>
              <a:buChar char="v"/>
            </a:pPr>
            <a:r>
              <a:rPr lang="en-US" sz="2000" i="0"/>
              <a:t> Specific information such as statistics or tables or images</a:t>
            </a:r>
          </a:p>
          <a:p>
            <a:pPr>
              <a:buClr>
                <a:srgbClr val="FF0000"/>
              </a:buClr>
              <a:buFont typeface="Wingdings" pitchFamily="2" charset="2"/>
              <a:buChar char="v"/>
            </a:pPr>
            <a:endParaRPr lang="en-US" sz="2000" i="0"/>
          </a:p>
          <a:p>
            <a:pPr>
              <a:buClr>
                <a:srgbClr val="FF0000"/>
              </a:buClr>
              <a:buFont typeface="Wingdings" pitchFamily="2" charset="2"/>
              <a:buChar char="v"/>
            </a:pPr>
            <a:r>
              <a:rPr lang="en-US" sz="2000" i="0"/>
              <a:t> When using someone else’s ideas, arguments, theories or point of view.</a:t>
            </a:r>
          </a:p>
          <a:p>
            <a:endParaRPr lang="en-US" sz="19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Effect transition="in" filter="slide(fromBottom)">
                                      <p:cBhvr>
                                        <p:cTn id="7" dur="500"/>
                                        <p:tgtEl>
                                          <p:spTgt spid="21507">
                                            <p:txEl>
                                              <p:pRg st="1" end="1"/>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21507">
                                            <p:txEl>
                                              <p:pRg st="3" end="3"/>
                                            </p:txEl>
                                          </p:spTgt>
                                        </p:tgtEl>
                                        <p:attrNameLst>
                                          <p:attrName>style.visibility</p:attrName>
                                        </p:attrNameLst>
                                      </p:cBhvr>
                                      <p:to>
                                        <p:strVal val="visible"/>
                                      </p:to>
                                    </p:set>
                                    <p:animEffect transition="in" filter="slide(fromBottom)">
                                      <p:cBhvr>
                                        <p:cTn id="10" dur="500"/>
                                        <p:tgtEl>
                                          <p:spTgt spid="21507">
                                            <p:txEl>
                                              <p:pRg st="3" end="3"/>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21507">
                                            <p:txEl>
                                              <p:pRg st="5" end="5"/>
                                            </p:txEl>
                                          </p:spTgt>
                                        </p:tgtEl>
                                        <p:attrNameLst>
                                          <p:attrName>style.visibility</p:attrName>
                                        </p:attrNameLst>
                                      </p:cBhvr>
                                      <p:to>
                                        <p:strVal val="visible"/>
                                      </p:to>
                                    </p:set>
                                    <p:animEffect transition="in" filter="slide(fromBottom)">
                                      <p:cBhvr>
                                        <p:cTn id="13" dur="500"/>
                                        <p:tgtEl>
                                          <p:spTgt spid="21507">
                                            <p:txEl>
                                              <p:pRg st="5" end="5"/>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21507">
                                            <p:txEl>
                                              <p:pRg st="7" end="7"/>
                                            </p:txEl>
                                          </p:spTgt>
                                        </p:tgtEl>
                                        <p:attrNameLst>
                                          <p:attrName>style.visibility</p:attrName>
                                        </p:attrNameLst>
                                      </p:cBhvr>
                                      <p:to>
                                        <p:strVal val="visible"/>
                                      </p:to>
                                    </p:set>
                                    <p:animEffect transition="in" filter="slide(fromBottom)">
                                      <p:cBhvr>
                                        <p:cTn id="16" dur="500"/>
                                        <p:tgtEl>
                                          <p:spTgt spid="21507">
                                            <p:txEl>
                                              <p:pRg st="7" end="7"/>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21507">
                                            <p:txEl>
                                              <p:pRg st="9" end="9"/>
                                            </p:txEl>
                                          </p:spTgt>
                                        </p:tgtEl>
                                        <p:attrNameLst>
                                          <p:attrName>style.visibility</p:attrName>
                                        </p:attrNameLst>
                                      </p:cBhvr>
                                      <p:to>
                                        <p:strVal val="visible"/>
                                      </p:to>
                                    </p:set>
                                    <p:animEffect transition="in" filter="slide(fromBottom)">
                                      <p:cBhvr>
                                        <p:cTn id="19" dur="500"/>
                                        <p:tgtEl>
                                          <p:spTgt spid="2150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Style</a:t>
            </a:r>
            <a:endParaRPr lang="en-US" dirty="0"/>
          </a:p>
        </p:txBody>
      </p:sp>
      <p:sp>
        <p:nvSpPr>
          <p:cNvPr id="22531" name="TextBox 4"/>
          <p:cNvSpPr txBox="1">
            <a:spLocks noChangeArrowheads="1"/>
          </p:cNvSpPr>
          <p:nvPr/>
        </p:nvSpPr>
        <p:spPr bwMode="auto">
          <a:xfrm>
            <a:off x="395288" y="1141413"/>
            <a:ext cx="8208962" cy="5616575"/>
          </a:xfrm>
          <a:prstGeom prst="rect">
            <a:avLst/>
          </a:prstGeom>
          <a:noFill/>
          <a:ln w="9525">
            <a:noFill/>
            <a:miter lim="800000"/>
            <a:headEnd/>
            <a:tailEnd/>
          </a:ln>
        </p:spPr>
        <p:txBody>
          <a:bodyPr>
            <a:spAutoFit/>
          </a:bodyPr>
          <a:lstStyle/>
          <a:p>
            <a:r>
              <a:rPr lang="en-US" sz="2000" i="0" dirty="0"/>
              <a:t>Sets of instructions explaining how you should reference the resources you use are called “referencing styles”. </a:t>
            </a:r>
          </a:p>
          <a:p>
            <a:endParaRPr lang="en-US" sz="2000" i="0" dirty="0"/>
          </a:p>
          <a:p>
            <a:r>
              <a:rPr lang="en-US" sz="2000" i="0" dirty="0"/>
              <a:t>There are many different styles, and you must not mix and match them—it is important to follow a single style.</a:t>
            </a:r>
          </a:p>
          <a:p>
            <a:endParaRPr lang="en-US" sz="2000" i="0" dirty="0"/>
          </a:p>
          <a:p>
            <a:r>
              <a:rPr lang="en-US" sz="2000" i="0" dirty="0"/>
              <a:t>Some of the styles are given below with the name by which it is usually known:</a:t>
            </a:r>
          </a:p>
          <a:p>
            <a:endParaRPr lang="en-US" sz="2000" i="0" dirty="0"/>
          </a:p>
          <a:p>
            <a:pPr>
              <a:buClr>
                <a:srgbClr val="FF0000"/>
              </a:buClr>
              <a:buFont typeface="Wingdings" pitchFamily="2" charset="2"/>
              <a:buChar char="v"/>
            </a:pPr>
            <a:r>
              <a:rPr lang="en-US" sz="2000" i="0" dirty="0"/>
              <a:t> </a:t>
            </a:r>
            <a:r>
              <a:rPr lang="en-US" sz="2000" i="0" dirty="0" smtClean="0"/>
              <a:t>Harvard (University of Exeter)</a:t>
            </a:r>
            <a:endParaRPr lang="en-US" sz="2000" i="0" dirty="0"/>
          </a:p>
          <a:p>
            <a:pPr>
              <a:buClr>
                <a:srgbClr val="FF0000"/>
              </a:buClr>
              <a:buFont typeface="Wingdings" pitchFamily="2" charset="2"/>
              <a:buChar char="v"/>
            </a:pPr>
            <a:r>
              <a:rPr lang="en-US" sz="2000" i="0" dirty="0"/>
              <a:t> Chicago (University of Chicago Press)</a:t>
            </a:r>
          </a:p>
          <a:p>
            <a:pPr>
              <a:buClr>
                <a:srgbClr val="FF0000"/>
              </a:buClr>
              <a:buFont typeface="Wingdings" pitchFamily="2" charset="2"/>
              <a:buChar char="v"/>
            </a:pPr>
            <a:r>
              <a:rPr lang="en-US" sz="2000" i="0" dirty="0"/>
              <a:t> MLA (Modern Language Association of America)</a:t>
            </a:r>
          </a:p>
          <a:p>
            <a:pPr>
              <a:buClr>
                <a:srgbClr val="FF0000"/>
              </a:buClr>
              <a:buFont typeface="Wingdings" pitchFamily="2" charset="2"/>
              <a:buChar char="v"/>
            </a:pPr>
            <a:r>
              <a:rPr lang="en-US" sz="2000" i="0" dirty="0"/>
              <a:t> NZLSG (New Zealand Law Style Guide)</a:t>
            </a:r>
          </a:p>
          <a:p>
            <a:pPr>
              <a:buClr>
                <a:srgbClr val="FF0000"/>
              </a:buClr>
              <a:buFont typeface="Wingdings" pitchFamily="2" charset="2"/>
              <a:buChar char="v"/>
            </a:pPr>
            <a:r>
              <a:rPr lang="en-US" sz="2000" i="0" dirty="0"/>
              <a:t> OSCOLA (The Oxford University Standard for Citation of Legal Authorities )</a:t>
            </a:r>
          </a:p>
          <a:p>
            <a:pPr>
              <a:buClr>
                <a:srgbClr val="FF0000"/>
              </a:buClr>
            </a:pPr>
            <a:endParaRPr lang="en-US" sz="2000" i="0" dirty="0">
              <a:solidFill>
                <a:srgbClr val="FF0000"/>
              </a:solidFill>
            </a:endParaRPr>
          </a:p>
          <a:p>
            <a:pPr>
              <a:buClr>
                <a:srgbClr val="FF0000"/>
              </a:buClr>
              <a:buFont typeface="Wingdings" pitchFamily="2" charset="2"/>
              <a:buChar char="v"/>
            </a:pPr>
            <a:endParaRPr lang="en-US" sz="2000" b="1" i="0" dirty="0"/>
          </a:p>
          <a:p>
            <a:pPr>
              <a:buClr>
                <a:srgbClr val="FF0000"/>
              </a:buClr>
              <a:buFont typeface="Wingdings" pitchFamily="2" charset="2"/>
              <a:buChar char="v"/>
            </a:pPr>
            <a:endParaRPr lang="en-US" sz="1900" i="0"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slide(fromBottom)">
                                      <p:cBhvr>
                                        <p:cTn id="7" dur="500"/>
                                        <p:tgtEl>
                                          <p:spTgt spid="22531">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22531">
                                            <p:txEl>
                                              <p:pRg st="2" end="2"/>
                                            </p:txEl>
                                          </p:spTgt>
                                        </p:tgtEl>
                                        <p:attrNameLst>
                                          <p:attrName>style.visibility</p:attrName>
                                        </p:attrNameLst>
                                      </p:cBhvr>
                                      <p:to>
                                        <p:strVal val="visible"/>
                                      </p:to>
                                    </p:set>
                                    <p:animEffect transition="in" filter="slide(fromBottom)">
                                      <p:cBhvr>
                                        <p:cTn id="10" dur="500"/>
                                        <p:tgtEl>
                                          <p:spTgt spid="22531">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4" fill="hold" nodeType="clickEffect">
                                  <p:stCondLst>
                                    <p:cond delay="0"/>
                                  </p:stCondLst>
                                  <p:childTnLst>
                                    <p:set>
                                      <p:cBhvr>
                                        <p:cTn id="14" dur="1" fill="hold">
                                          <p:stCondLst>
                                            <p:cond delay="0"/>
                                          </p:stCondLst>
                                        </p:cTn>
                                        <p:tgtEl>
                                          <p:spTgt spid="22531">
                                            <p:txEl>
                                              <p:pRg st="4" end="4"/>
                                            </p:txEl>
                                          </p:spTgt>
                                        </p:tgtEl>
                                        <p:attrNameLst>
                                          <p:attrName>style.visibility</p:attrName>
                                        </p:attrNameLst>
                                      </p:cBhvr>
                                      <p:to>
                                        <p:strVal val="visible"/>
                                      </p:to>
                                    </p:set>
                                    <p:animEffect transition="in" filter="slide(fromBottom)">
                                      <p:cBhvr>
                                        <p:cTn id="15" dur="500"/>
                                        <p:tgtEl>
                                          <p:spTgt spid="22531">
                                            <p:txEl>
                                              <p:pRg st="4" end="4"/>
                                            </p:txEl>
                                          </p:spTgt>
                                        </p:tgtEl>
                                      </p:cBhvr>
                                    </p:animEffect>
                                  </p:childTnLst>
                                </p:cTn>
                              </p:par>
                              <p:par>
                                <p:cTn id="16" presetID="12" presetClass="entr" presetSubtype="4" fill="hold" nodeType="withEffect">
                                  <p:stCondLst>
                                    <p:cond delay="0"/>
                                  </p:stCondLst>
                                  <p:childTnLst>
                                    <p:set>
                                      <p:cBhvr>
                                        <p:cTn id="17" dur="1" fill="hold">
                                          <p:stCondLst>
                                            <p:cond delay="0"/>
                                          </p:stCondLst>
                                        </p:cTn>
                                        <p:tgtEl>
                                          <p:spTgt spid="22531">
                                            <p:txEl>
                                              <p:pRg st="6" end="6"/>
                                            </p:txEl>
                                          </p:spTgt>
                                        </p:tgtEl>
                                        <p:attrNameLst>
                                          <p:attrName>style.visibility</p:attrName>
                                        </p:attrNameLst>
                                      </p:cBhvr>
                                      <p:to>
                                        <p:strVal val="visible"/>
                                      </p:to>
                                    </p:set>
                                    <p:animEffect transition="in" filter="slide(fromBottom)">
                                      <p:cBhvr>
                                        <p:cTn id="18" dur="500"/>
                                        <p:tgtEl>
                                          <p:spTgt spid="22531">
                                            <p:txEl>
                                              <p:pRg st="6" end="6"/>
                                            </p:txEl>
                                          </p:spTgt>
                                        </p:tgtEl>
                                      </p:cBhvr>
                                    </p:animEffect>
                                  </p:childTnLst>
                                </p:cTn>
                              </p:par>
                              <p:par>
                                <p:cTn id="19" presetID="12" presetClass="entr" presetSubtype="4" fill="hold" nodeType="withEffect">
                                  <p:stCondLst>
                                    <p:cond delay="0"/>
                                  </p:stCondLst>
                                  <p:childTnLst>
                                    <p:set>
                                      <p:cBhvr>
                                        <p:cTn id="20" dur="1" fill="hold">
                                          <p:stCondLst>
                                            <p:cond delay="0"/>
                                          </p:stCondLst>
                                        </p:cTn>
                                        <p:tgtEl>
                                          <p:spTgt spid="22531">
                                            <p:txEl>
                                              <p:pRg st="7" end="7"/>
                                            </p:txEl>
                                          </p:spTgt>
                                        </p:tgtEl>
                                        <p:attrNameLst>
                                          <p:attrName>style.visibility</p:attrName>
                                        </p:attrNameLst>
                                      </p:cBhvr>
                                      <p:to>
                                        <p:strVal val="visible"/>
                                      </p:to>
                                    </p:set>
                                    <p:animEffect transition="in" filter="slide(fromBottom)">
                                      <p:cBhvr>
                                        <p:cTn id="21" dur="500"/>
                                        <p:tgtEl>
                                          <p:spTgt spid="22531">
                                            <p:txEl>
                                              <p:pRg st="7" end="7"/>
                                            </p:txEl>
                                          </p:spTgt>
                                        </p:tgtEl>
                                      </p:cBhvr>
                                    </p:animEffect>
                                  </p:childTnLst>
                                </p:cTn>
                              </p:par>
                              <p:par>
                                <p:cTn id="22" presetID="12" presetClass="entr" presetSubtype="4" fill="hold" nodeType="withEffect">
                                  <p:stCondLst>
                                    <p:cond delay="0"/>
                                  </p:stCondLst>
                                  <p:childTnLst>
                                    <p:set>
                                      <p:cBhvr>
                                        <p:cTn id="23" dur="1" fill="hold">
                                          <p:stCondLst>
                                            <p:cond delay="0"/>
                                          </p:stCondLst>
                                        </p:cTn>
                                        <p:tgtEl>
                                          <p:spTgt spid="22531">
                                            <p:txEl>
                                              <p:pRg st="8" end="8"/>
                                            </p:txEl>
                                          </p:spTgt>
                                        </p:tgtEl>
                                        <p:attrNameLst>
                                          <p:attrName>style.visibility</p:attrName>
                                        </p:attrNameLst>
                                      </p:cBhvr>
                                      <p:to>
                                        <p:strVal val="visible"/>
                                      </p:to>
                                    </p:set>
                                    <p:animEffect transition="in" filter="slide(fromBottom)">
                                      <p:cBhvr>
                                        <p:cTn id="24" dur="500"/>
                                        <p:tgtEl>
                                          <p:spTgt spid="22531">
                                            <p:txEl>
                                              <p:pRg st="8" end="8"/>
                                            </p:txEl>
                                          </p:spTgt>
                                        </p:tgtEl>
                                      </p:cBhvr>
                                    </p:animEffect>
                                  </p:childTnLst>
                                </p:cTn>
                              </p:par>
                              <p:par>
                                <p:cTn id="25" presetID="12" presetClass="entr" presetSubtype="4" fill="hold" nodeType="withEffect">
                                  <p:stCondLst>
                                    <p:cond delay="0"/>
                                  </p:stCondLst>
                                  <p:childTnLst>
                                    <p:set>
                                      <p:cBhvr>
                                        <p:cTn id="26" dur="1" fill="hold">
                                          <p:stCondLst>
                                            <p:cond delay="0"/>
                                          </p:stCondLst>
                                        </p:cTn>
                                        <p:tgtEl>
                                          <p:spTgt spid="22531">
                                            <p:txEl>
                                              <p:pRg st="9" end="9"/>
                                            </p:txEl>
                                          </p:spTgt>
                                        </p:tgtEl>
                                        <p:attrNameLst>
                                          <p:attrName>style.visibility</p:attrName>
                                        </p:attrNameLst>
                                      </p:cBhvr>
                                      <p:to>
                                        <p:strVal val="visible"/>
                                      </p:to>
                                    </p:set>
                                    <p:animEffect transition="in" filter="slide(fromBottom)">
                                      <p:cBhvr>
                                        <p:cTn id="27" dur="500"/>
                                        <p:tgtEl>
                                          <p:spTgt spid="22531">
                                            <p:txEl>
                                              <p:pRg st="9" end="9"/>
                                            </p:txEl>
                                          </p:spTgt>
                                        </p:tgtEl>
                                      </p:cBhvr>
                                    </p:animEffect>
                                  </p:childTnLst>
                                </p:cTn>
                              </p:par>
                              <p:par>
                                <p:cTn id="28" presetID="12" presetClass="entr" presetSubtype="4" fill="hold" nodeType="withEffect">
                                  <p:stCondLst>
                                    <p:cond delay="0"/>
                                  </p:stCondLst>
                                  <p:childTnLst>
                                    <p:set>
                                      <p:cBhvr>
                                        <p:cTn id="29" dur="1" fill="hold">
                                          <p:stCondLst>
                                            <p:cond delay="0"/>
                                          </p:stCondLst>
                                        </p:cTn>
                                        <p:tgtEl>
                                          <p:spTgt spid="22531">
                                            <p:txEl>
                                              <p:pRg st="10" end="10"/>
                                            </p:txEl>
                                          </p:spTgt>
                                        </p:tgtEl>
                                        <p:attrNameLst>
                                          <p:attrName>style.visibility</p:attrName>
                                        </p:attrNameLst>
                                      </p:cBhvr>
                                      <p:to>
                                        <p:strVal val="visible"/>
                                      </p:to>
                                    </p:set>
                                    <p:animEffect transition="in" filter="slide(fromBottom)">
                                      <p:cBhvr>
                                        <p:cTn id="30" dur="500"/>
                                        <p:tgtEl>
                                          <p:spTgt spid="2253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Harvard Referencing</a:t>
            </a:r>
            <a:endParaRPr lang="en-US" dirty="0"/>
          </a:p>
        </p:txBody>
      </p:sp>
      <p:sp>
        <p:nvSpPr>
          <p:cNvPr id="23555" name="TextBox 4"/>
          <p:cNvSpPr txBox="1">
            <a:spLocks noChangeArrowheads="1"/>
          </p:cNvSpPr>
          <p:nvPr/>
        </p:nvSpPr>
        <p:spPr bwMode="auto">
          <a:xfrm>
            <a:off x="395288" y="1141413"/>
            <a:ext cx="8208962" cy="5016758"/>
          </a:xfrm>
          <a:prstGeom prst="rect">
            <a:avLst/>
          </a:prstGeom>
          <a:noFill/>
          <a:ln w="9525">
            <a:noFill/>
            <a:miter lim="800000"/>
            <a:headEnd/>
            <a:tailEnd/>
          </a:ln>
        </p:spPr>
        <p:txBody>
          <a:bodyPr>
            <a:spAutoFit/>
          </a:bodyPr>
          <a:lstStyle/>
          <a:p>
            <a:r>
              <a:rPr lang="en-US" sz="2000" i="0" dirty="0" smtClean="0"/>
              <a:t>Harvard referencing </a:t>
            </a:r>
            <a:r>
              <a:rPr lang="en-US" sz="2000" i="0" dirty="0"/>
              <a:t>is the most commonly used referencing system in social sciences and education and originates from the American university. </a:t>
            </a:r>
          </a:p>
          <a:p>
            <a:endParaRPr lang="en-US" sz="2000" i="0" dirty="0"/>
          </a:p>
          <a:p>
            <a:r>
              <a:rPr lang="en-US" sz="2000" i="0" dirty="0" smtClean="0"/>
              <a:t>Harvard referencing </a:t>
            </a:r>
            <a:r>
              <a:rPr lang="en-US" sz="2000" i="0" dirty="0"/>
              <a:t>uses the author and the date of the work in the main body of the text, and then uses a reference list at the end of the assignment which contains the references cited in alphabetical order by author; this contains full details of the journal or book cited.</a:t>
            </a:r>
          </a:p>
          <a:p>
            <a:endParaRPr lang="en-US" sz="2000" i="0" dirty="0"/>
          </a:p>
          <a:p>
            <a:r>
              <a:rPr lang="en-US" sz="2000" i="0" dirty="0"/>
              <a:t>The purpose of incorporating the author and date into the main body of the text is to make it easy to locate works in the reference list.</a:t>
            </a:r>
          </a:p>
          <a:p>
            <a:endParaRPr lang="en-US" sz="2000" i="0" dirty="0" smtClean="0"/>
          </a:p>
          <a:p>
            <a:r>
              <a:rPr lang="en-US" sz="2000" i="0" dirty="0" smtClean="0"/>
              <a:t>Harvard referencing </a:t>
            </a:r>
            <a:r>
              <a:rPr lang="en-US" sz="2000" i="0" dirty="0"/>
              <a:t>consists of two elements:</a:t>
            </a:r>
          </a:p>
          <a:p>
            <a:pPr lvl="1">
              <a:buClr>
                <a:srgbClr val="FF0000"/>
              </a:buClr>
              <a:buFont typeface="Wingdings" pitchFamily="2" charset="2"/>
              <a:buChar char="v"/>
            </a:pPr>
            <a:r>
              <a:rPr lang="en-US" sz="2000" i="0" dirty="0"/>
              <a:t> in-text citations (in the body)</a:t>
            </a:r>
          </a:p>
          <a:p>
            <a:pPr lvl="1">
              <a:buClr>
                <a:srgbClr val="FF0000"/>
              </a:buClr>
              <a:buFont typeface="Wingdings" pitchFamily="2" charset="2"/>
              <a:buChar char="v"/>
            </a:pPr>
            <a:r>
              <a:rPr lang="en-US" sz="2000" i="0" dirty="0"/>
              <a:t> The complete reference list (end of the project/assignment) in alphabetical order</a:t>
            </a:r>
          </a:p>
          <a:p>
            <a:endParaRPr lang="en-US" sz="2000" i="0"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143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from the Book</a:t>
            </a:r>
            <a:endParaRPr lang="en-US" dirty="0"/>
          </a:p>
        </p:txBody>
      </p:sp>
      <p:sp>
        <p:nvSpPr>
          <p:cNvPr id="24579" name="TextBox 4"/>
          <p:cNvSpPr txBox="1">
            <a:spLocks noChangeArrowheads="1"/>
          </p:cNvSpPr>
          <p:nvPr/>
        </p:nvSpPr>
        <p:spPr bwMode="auto">
          <a:xfrm>
            <a:off x="395288" y="1214438"/>
            <a:ext cx="8391525" cy="4400550"/>
          </a:xfrm>
          <a:prstGeom prst="rect">
            <a:avLst/>
          </a:prstGeom>
          <a:noFill/>
          <a:ln w="9525">
            <a:noFill/>
            <a:miter lim="800000"/>
            <a:headEnd/>
            <a:tailEnd/>
          </a:ln>
        </p:spPr>
        <p:txBody>
          <a:bodyPr>
            <a:spAutoFit/>
          </a:bodyPr>
          <a:lstStyle/>
          <a:p>
            <a:r>
              <a:rPr lang="en-US" sz="2000" b="1" i="0" u="sng"/>
              <a:t>Single Author:</a:t>
            </a:r>
          </a:p>
          <a:p>
            <a:endParaRPr lang="en-US" sz="2000" i="0"/>
          </a:p>
          <a:p>
            <a:r>
              <a:rPr lang="en-US" sz="2000" i="0">
                <a:solidFill>
                  <a:srgbClr val="FF0000"/>
                </a:solidFill>
              </a:rPr>
              <a:t>In-text</a:t>
            </a:r>
            <a:r>
              <a:rPr lang="en-US" sz="2000" i="0"/>
              <a:t>: Last Name (Year of Publication) p. Page Number</a:t>
            </a:r>
          </a:p>
          <a:p>
            <a:endParaRPr lang="en-US" sz="2000" i="0">
              <a:solidFill>
                <a:srgbClr val="FF0000"/>
              </a:solidFill>
            </a:endParaRPr>
          </a:p>
          <a:p>
            <a:r>
              <a:rPr lang="en-US" sz="2000" i="0">
                <a:solidFill>
                  <a:srgbClr val="FF0000"/>
                </a:solidFill>
              </a:rPr>
              <a:t>Citation</a:t>
            </a:r>
            <a:r>
              <a:rPr lang="en-US" sz="2000" i="0"/>
              <a:t>: Last Name, First Name Initials (Year Published) </a:t>
            </a:r>
            <a:r>
              <a:rPr lang="en-US" sz="2000"/>
              <a:t>Title of the Book</a:t>
            </a:r>
            <a:r>
              <a:rPr lang="en-US" sz="2000" i="0"/>
              <a:t>. Edition. Place of Publication: Publisher, p. Pages.</a:t>
            </a:r>
          </a:p>
          <a:p>
            <a:endParaRPr lang="en-US" sz="2000" i="0"/>
          </a:p>
          <a:p>
            <a:endParaRPr lang="en-US" sz="2000" b="1" i="0"/>
          </a:p>
          <a:p>
            <a:r>
              <a:rPr lang="en-US" sz="2000" b="1" i="0" u="sng"/>
              <a:t>2 Authors:</a:t>
            </a:r>
          </a:p>
          <a:p>
            <a:endParaRPr lang="en-US" sz="2000" i="0"/>
          </a:p>
          <a:p>
            <a:r>
              <a:rPr lang="en-US" sz="2000" i="0">
                <a:solidFill>
                  <a:srgbClr val="FF0000"/>
                </a:solidFill>
              </a:rPr>
              <a:t>In-text</a:t>
            </a:r>
            <a:r>
              <a:rPr lang="en-US" sz="2000" i="0"/>
              <a:t>: Last Name 1 and Last Name 2 (Year Published) p. Pages Used</a:t>
            </a:r>
          </a:p>
          <a:p>
            <a:endParaRPr lang="en-US" sz="2000" i="0">
              <a:solidFill>
                <a:srgbClr val="FF0000"/>
              </a:solidFill>
            </a:endParaRPr>
          </a:p>
          <a:p>
            <a:r>
              <a:rPr lang="en-US" sz="2000" i="0">
                <a:solidFill>
                  <a:srgbClr val="FF0000"/>
                </a:solidFill>
              </a:rPr>
              <a:t>Citation</a:t>
            </a:r>
            <a:r>
              <a:rPr lang="en-US" sz="2000" i="0"/>
              <a:t>: Last Name 1, Initial 1. and Last Name 2, Initial 2. (Year Published) </a:t>
            </a:r>
            <a:r>
              <a:rPr lang="en-US" sz="2000"/>
              <a:t>Title of the Book</a:t>
            </a:r>
            <a:r>
              <a:rPr lang="en-US" sz="2000" i="0"/>
              <a:t>. City Published: Publisher, p. Pages Used.</a:t>
            </a:r>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box(out)">
                                      <p:cBhvr>
                                        <p:cTn id="7" dur="500"/>
                                        <p:tgtEl>
                                          <p:spTgt spid="24579">
                                            <p:txEl>
                                              <p:pRg st="0" end="0"/>
                                            </p:txEl>
                                          </p:spTgt>
                                        </p:tgtEl>
                                      </p:cBhvr>
                                    </p:animEffect>
                                  </p:childTnLst>
                                </p:cTn>
                              </p:par>
                              <p:par>
                                <p:cTn id="8" presetID="4" presetClass="entr" presetSubtype="32" fill="hold" nodeType="withEffect">
                                  <p:stCondLst>
                                    <p:cond delay="0"/>
                                  </p:stCondLst>
                                  <p:childTnLst>
                                    <p:set>
                                      <p:cBhvr>
                                        <p:cTn id="9" dur="1" fill="hold">
                                          <p:stCondLst>
                                            <p:cond delay="0"/>
                                          </p:stCondLst>
                                        </p:cTn>
                                        <p:tgtEl>
                                          <p:spTgt spid="24579">
                                            <p:txEl>
                                              <p:pRg st="2" end="2"/>
                                            </p:txEl>
                                          </p:spTgt>
                                        </p:tgtEl>
                                        <p:attrNameLst>
                                          <p:attrName>style.visibility</p:attrName>
                                        </p:attrNameLst>
                                      </p:cBhvr>
                                      <p:to>
                                        <p:strVal val="visible"/>
                                      </p:to>
                                    </p:set>
                                    <p:animEffect transition="in" filter="box(out)">
                                      <p:cBhvr>
                                        <p:cTn id="10" dur="500"/>
                                        <p:tgtEl>
                                          <p:spTgt spid="24579">
                                            <p:txEl>
                                              <p:pRg st="2" end="2"/>
                                            </p:txEl>
                                          </p:spTgt>
                                        </p:tgtEl>
                                      </p:cBhvr>
                                    </p:animEffect>
                                  </p:childTnLst>
                                </p:cTn>
                              </p:par>
                              <p:par>
                                <p:cTn id="11" presetID="4" presetClass="entr" presetSubtype="32" fill="hold" nodeType="withEffect">
                                  <p:stCondLst>
                                    <p:cond delay="0"/>
                                  </p:stCondLst>
                                  <p:childTnLst>
                                    <p:set>
                                      <p:cBhvr>
                                        <p:cTn id="12" dur="1" fill="hold">
                                          <p:stCondLst>
                                            <p:cond delay="0"/>
                                          </p:stCondLst>
                                        </p:cTn>
                                        <p:tgtEl>
                                          <p:spTgt spid="24579">
                                            <p:txEl>
                                              <p:pRg st="4" end="4"/>
                                            </p:txEl>
                                          </p:spTgt>
                                        </p:tgtEl>
                                        <p:attrNameLst>
                                          <p:attrName>style.visibility</p:attrName>
                                        </p:attrNameLst>
                                      </p:cBhvr>
                                      <p:to>
                                        <p:strVal val="visible"/>
                                      </p:to>
                                    </p:set>
                                    <p:animEffect transition="in" filter="box(out)">
                                      <p:cBhvr>
                                        <p:cTn id="13" dur="500"/>
                                        <p:tgtEl>
                                          <p:spTgt spid="24579">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32" fill="hold" nodeType="clickEffect">
                                  <p:stCondLst>
                                    <p:cond delay="0"/>
                                  </p:stCondLst>
                                  <p:childTnLst>
                                    <p:set>
                                      <p:cBhvr>
                                        <p:cTn id="17" dur="1" fill="hold">
                                          <p:stCondLst>
                                            <p:cond delay="0"/>
                                          </p:stCondLst>
                                        </p:cTn>
                                        <p:tgtEl>
                                          <p:spTgt spid="24579">
                                            <p:txEl>
                                              <p:pRg st="7" end="7"/>
                                            </p:txEl>
                                          </p:spTgt>
                                        </p:tgtEl>
                                        <p:attrNameLst>
                                          <p:attrName>style.visibility</p:attrName>
                                        </p:attrNameLst>
                                      </p:cBhvr>
                                      <p:to>
                                        <p:strVal val="visible"/>
                                      </p:to>
                                    </p:set>
                                    <p:animEffect transition="in" filter="box(out)">
                                      <p:cBhvr>
                                        <p:cTn id="18" dur="500"/>
                                        <p:tgtEl>
                                          <p:spTgt spid="24579">
                                            <p:txEl>
                                              <p:pRg st="7" end="7"/>
                                            </p:txEl>
                                          </p:spTgt>
                                        </p:tgtEl>
                                      </p:cBhvr>
                                    </p:animEffect>
                                  </p:childTnLst>
                                </p:cTn>
                              </p:par>
                              <p:par>
                                <p:cTn id="19" presetID="4" presetClass="entr" presetSubtype="32" fill="hold" nodeType="withEffect">
                                  <p:stCondLst>
                                    <p:cond delay="0"/>
                                  </p:stCondLst>
                                  <p:childTnLst>
                                    <p:set>
                                      <p:cBhvr>
                                        <p:cTn id="20" dur="1" fill="hold">
                                          <p:stCondLst>
                                            <p:cond delay="0"/>
                                          </p:stCondLst>
                                        </p:cTn>
                                        <p:tgtEl>
                                          <p:spTgt spid="24579">
                                            <p:txEl>
                                              <p:pRg st="9" end="9"/>
                                            </p:txEl>
                                          </p:spTgt>
                                        </p:tgtEl>
                                        <p:attrNameLst>
                                          <p:attrName>style.visibility</p:attrName>
                                        </p:attrNameLst>
                                      </p:cBhvr>
                                      <p:to>
                                        <p:strVal val="visible"/>
                                      </p:to>
                                    </p:set>
                                    <p:animEffect transition="in" filter="box(out)">
                                      <p:cBhvr>
                                        <p:cTn id="21" dur="500"/>
                                        <p:tgtEl>
                                          <p:spTgt spid="24579">
                                            <p:txEl>
                                              <p:pRg st="9" end="9"/>
                                            </p:txEl>
                                          </p:spTgt>
                                        </p:tgtEl>
                                      </p:cBhvr>
                                    </p:animEffect>
                                  </p:childTnLst>
                                </p:cTn>
                              </p:par>
                              <p:par>
                                <p:cTn id="22" presetID="4" presetClass="entr" presetSubtype="32" fill="hold" nodeType="withEffect">
                                  <p:stCondLst>
                                    <p:cond delay="0"/>
                                  </p:stCondLst>
                                  <p:childTnLst>
                                    <p:set>
                                      <p:cBhvr>
                                        <p:cTn id="23" dur="1" fill="hold">
                                          <p:stCondLst>
                                            <p:cond delay="0"/>
                                          </p:stCondLst>
                                        </p:cTn>
                                        <p:tgtEl>
                                          <p:spTgt spid="24579">
                                            <p:txEl>
                                              <p:pRg st="11" end="11"/>
                                            </p:txEl>
                                          </p:spTgt>
                                        </p:tgtEl>
                                        <p:attrNameLst>
                                          <p:attrName>style.visibility</p:attrName>
                                        </p:attrNameLst>
                                      </p:cBhvr>
                                      <p:to>
                                        <p:strVal val="visible"/>
                                      </p:to>
                                    </p:set>
                                    <p:animEffect transition="in" filter="box(out)">
                                      <p:cBhvr>
                                        <p:cTn id="24" dur="500"/>
                                        <p:tgtEl>
                                          <p:spTgt spid="2457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from the Book</a:t>
            </a:r>
            <a:endParaRPr lang="en-US" dirty="0"/>
          </a:p>
        </p:txBody>
      </p:sp>
      <p:sp>
        <p:nvSpPr>
          <p:cNvPr id="25603" name="TextBox 4"/>
          <p:cNvSpPr txBox="1">
            <a:spLocks noChangeArrowheads="1"/>
          </p:cNvSpPr>
          <p:nvPr/>
        </p:nvSpPr>
        <p:spPr bwMode="auto">
          <a:xfrm>
            <a:off x="395288" y="1368425"/>
            <a:ext cx="8391525" cy="2247900"/>
          </a:xfrm>
          <a:prstGeom prst="rect">
            <a:avLst/>
          </a:prstGeom>
          <a:noFill/>
          <a:ln w="9525">
            <a:noFill/>
            <a:miter lim="800000"/>
            <a:headEnd/>
            <a:tailEnd/>
          </a:ln>
        </p:spPr>
        <p:txBody>
          <a:bodyPr>
            <a:spAutoFit/>
          </a:bodyPr>
          <a:lstStyle/>
          <a:p>
            <a:endParaRPr lang="en-US" sz="2000" b="1" i="0" u="sng"/>
          </a:p>
          <a:p>
            <a:r>
              <a:rPr lang="en-US" sz="2000" b="1" i="0" u="sng"/>
              <a:t>3 or more Authors:</a:t>
            </a:r>
          </a:p>
          <a:p>
            <a:endParaRPr lang="en-US" sz="2000" i="0"/>
          </a:p>
          <a:p>
            <a:r>
              <a:rPr lang="en-US" sz="2000" i="0">
                <a:solidFill>
                  <a:srgbClr val="FF0000"/>
                </a:solidFill>
              </a:rPr>
              <a:t>In-text</a:t>
            </a:r>
            <a:r>
              <a:rPr lang="en-US" sz="2000" i="0"/>
              <a:t>: Last Name 1 and Last Name 2 </a:t>
            </a:r>
            <a:r>
              <a:rPr lang="en-US" sz="2000"/>
              <a:t>et al. </a:t>
            </a:r>
            <a:r>
              <a:rPr lang="en-US" sz="2000" i="0"/>
              <a:t>(Year Published) p. Pages Used</a:t>
            </a:r>
          </a:p>
          <a:p>
            <a:endParaRPr lang="en-US" sz="2000" i="0">
              <a:solidFill>
                <a:srgbClr val="FF0000"/>
              </a:solidFill>
            </a:endParaRPr>
          </a:p>
          <a:p>
            <a:r>
              <a:rPr lang="en-US" sz="2000" i="0">
                <a:solidFill>
                  <a:srgbClr val="FF0000"/>
                </a:solidFill>
              </a:rPr>
              <a:t>Citation</a:t>
            </a:r>
            <a:r>
              <a:rPr lang="en-US" sz="2000" i="0"/>
              <a:t>: Last Name 1, Initial 1., Last Name 2, Initial 2. and Last Name 3, Initial 3. Year Published. </a:t>
            </a:r>
            <a:r>
              <a:rPr lang="en-US" sz="2000"/>
              <a:t>Title of the Book</a:t>
            </a:r>
            <a:r>
              <a:rPr lang="en-US" sz="2000" i="0"/>
              <a:t>. City Published: Publisher, p. Pages Used.</a:t>
            </a:r>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25605" name="Picture 8" descr="books.jpg"/>
          <p:cNvPicPr>
            <a:picLocks noChangeAspect="1"/>
          </p:cNvPicPr>
          <p:nvPr/>
        </p:nvPicPr>
        <p:blipFill>
          <a:blip r:embed="rId2"/>
          <a:srcRect/>
          <a:stretch>
            <a:fillRect/>
          </a:stretch>
        </p:blipFill>
        <p:spPr bwMode="auto">
          <a:xfrm>
            <a:off x="6000750" y="4286250"/>
            <a:ext cx="2590800" cy="1722438"/>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5603">
                                            <p:txEl>
                                              <p:pRg st="1" end="1"/>
                                            </p:txEl>
                                          </p:spTgt>
                                        </p:tgtEl>
                                        <p:attrNameLst>
                                          <p:attrName>style.visibility</p:attrName>
                                        </p:attrNameLst>
                                      </p:cBhvr>
                                      <p:to>
                                        <p:strVal val="visible"/>
                                      </p:to>
                                    </p:set>
                                    <p:animEffect transition="in" filter="box(out)">
                                      <p:cBhvr>
                                        <p:cTn id="7" dur="500"/>
                                        <p:tgtEl>
                                          <p:spTgt spid="25603">
                                            <p:txEl>
                                              <p:pRg st="1" end="1"/>
                                            </p:txEl>
                                          </p:spTgt>
                                        </p:tgtEl>
                                      </p:cBhvr>
                                    </p:animEffect>
                                  </p:childTnLst>
                                </p:cTn>
                              </p:par>
                              <p:par>
                                <p:cTn id="8" presetID="4" presetClass="entr" presetSubtype="32" fill="hold" nodeType="withEffect">
                                  <p:stCondLst>
                                    <p:cond delay="0"/>
                                  </p:stCondLst>
                                  <p:childTnLst>
                                    <p:set>
                                      <p:cBhvr>
                                        <p:cTn id="9" dur="1" fill="hold">
                                          <p:stCondLst>
                                            <p:cond delay="0"/>
                                          </p:stCondLst>
                                        </p:cTn>
                                        <p:tgtEl>
                                          <p:spTgt spid="25603">
                                            <p:txEl>
                                              <p:pRg st="3" end="3"/>
                                            </p:txEl>
                                          </p:spTgt>
                                        </p:tgtEl>
                                        <p:attrNameLst>
                                          <p:attrName>style.visibility</p:attrName>
                                        </p:attrNameLst>
                                      </p:cBhvr>
                                      <p:to>
                                        <p:strVal val="visible"/>
                                      </p:to>
                                    </p:set>
                                    <p:animEffect transition="in" filter="box(out)">
                                      <p:cBhvr>
                                        <p:cTn id="10" dur="500"/>
                                        <p:tgtEl>
                                          <p:spTgt spid="25603">
                                            <p:txEl>
                                              <p:pRg st="3" end="3"/>
                                            </p:txEl>
                                          </p:spTgt>
                                        </p:tgtEl>
                                      </p:cBhvr>
                                    </p:animEffect>
                                  </p:childTnLst>
                                </p:cTn>
                              </p:par>
                              <p:par>
                                <p:cTn id="11" presetID="4" presetClass="entr" presetSubtype="32" fill="hold" nodeType="withEffect">
                                  <p:stCondLst>
                                    <p:cond delay="0"/>
                                  </p:stCondLst>
                                  <p:childTnLst>
                                    <p:set>
                                      <p:cBhvr>
                                        <p:cTn id="12" dur="1" fill="hold">
                                          <p:stCondLst>
                                            <p:cond delay="0"/>
                                          </p:stCondLst>
                                        </p:cTn>
                                        <p:tgtEl>
                                          <p:spTgt spid="25603">
                                            <p:txEl>
                                              <p:pRg st="5" end="5"/>
                                            </p:txEl>
                                          </p:spTgt>
                                        </p:tgtEl>
                                        <p:attrNameLst>
                                          <p:attrName>style.visibility</p:attrName>
                                        </p:attrNameLst>
                                      </p:cBhvr>
                                      <p:to>
                                        <p:strVal val="visible"/>
                                      </p:to>
                                    </p:set>
                                    <p:animEffect transition="in" filter="box(out)">
                                      <p:cBhvr>
                                        <p:cTn id="13" dur="500"/>
                                        <p:tgtEl>
                                          <p:spTgt spid="256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Illustration – Book Reference:</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aphicFrame>
        <p:nvGraphicFramePr>
          <p:cNvPr id="19" name="Diagram 18"/>
          <p:cNvGraphicFramePr/>
          <p:nvPr/>
        </p:nvGraphicFramePr>
        <p:xfrm>
          <a:off x="1073297" y="3157140"/>
          <a:ext cx="7056784" cy="10025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630" name="TextBox 5"/>
          <p:cNvSpPr txBox="1">
            <a:spLocks noChangeArrowheads="1"/>
          </p:cNvSpPr>
          <p:nvPr/>
        </p:nvSpPr>
        <p:spPr bwMode="auto">
          <a:xfrm>
            <a:off x="1001713" y="2071688"/>
            <a:ext cx="3024187" cy="800100"/>
          </a:xfrm>
          <a:prstGeom prst="rect">
            <a:avLst/>
          </a:prstGeom>
          <a:noFill/>
          <a:ln w="9525">
            <a:noFill/>
            <a:miter lim="800000"/>
            <a:headEnd/>
            <a:tailEnd/>
          </a:ln>
        </p:spPr>
        <p:txBody>
          <a:bodyPr>
            <a:spAutoFit/>
          </a:bodyPr>
          <a:lstStyle/>
          <a:p>
            <a:r>
              <a:rPr lang="en-GB" b="1" i="0"/>
              <a:t>Author(s)</a:t>
            </a:r>
          </a:p>
          <a:p>
            <a:r>
              <a:rPr lang="en-GB" sz="1600" i="0"/>
              <a:t>Surname, Initial(s)., </a:t>
            </a:r>
          </a:p>
          <a:p>
            <a:r>
              <a:rPr lang="en-GB" sz="1600" i="0"/>
              <a:t>Use &amp; between two authors.</a:t>
            </a:r>
            <a:endParaRPr lang="en-US" sz="1600" i="0"/>
          </a:p>
        </p:txBody>
      </p:sp>
      <p:sp>
        <p:nvSpPr>
          <p:cNvPr id="26631" name="TextBox 6"/>
          <p:cNvSpPr txBox="1">
            <a:spLocks noChangeArrowheads="1"/>
          </p:cNvSpPr>
          <p:nvPr/>
        </p:nvSpPr>
        <p:spPr bwMode="auto">
          <a:xfrm>
            <a:off x="4745038" y="2071688"/>
            <a:ext cx="2376487" cy="584200"/>
          </a:xfrm>
          <a:prstGeom prst="rect">
            <a:avLst/>
          </a:prstGeom>
          <a:noFill/>
          <a:ln w="9525">
            <a:noFill/>
            <a:miter lim="800000"/>
            <a:headEnd/>
            <a:tailEnd/>
          </a:ln>
        </p:spPr>
        <p:txBody>
          <a:bodyPr>
            <a:spAutoFit/>
          </a:bodyPr>
          <a:lstStyle/>
          <a:p>
            <a:r>
              <a:rPr lang="en-GB" sz="1600" b="1" i="0"/>
              <a:t>Date</a:t>
            </a:r>
          </a:p>
          <a:p>
            <a:r>
              <a:rPr lang="en-GB" sz="1600" i="0"/>
              <a:t>Year of publication</a:t>
            </a:r>
            <a:endParaRPr lang="en-US" sz="1600" i="0"/>
          </a:p>
        </p:txBody>
      </p:sp>
      <p:sp>
        <p:nvSpPr>
          <p:cNvPr id="26632" name="TextBox 7"/>
          <p:cNvSpPr txBox="1">
            <a:spLocks noChangeArrowheads="1"/>
          </p:cNvSpPr>
          <p:nvPr/>
        </p:nvSpPr>
        <p:spPr bwMode="auto">
          <a:xfrm>
            <a:off x="785813" y="4214813"/>
            <a:ext cx="3024187" cy="584200"/>
          </a:xfrm>
          <a:prstGeom prst="rect">
            <a:avLst/>
          </a:prstGeom>
          <a:noFill/>
          <a:ln w="9525">
            <a:noFill/>
            <a:miter lim="800000"/>
            <a:headEnd/>
            <a:tailEnd/>
          </a:ln>
        </p:spPr>
        <p:txBody>
          <a:bodyPr>
            <a:spAutoFit/>
          </a:bodyPr>
          <a:lstStyle/>
          <a:p>
            <a:r>
              <a:rPr lang="en-GB" sz="1600" b="1" i="0"/>
              <a:t>Title </a:t>
            </a:r>
          </a:p>
          <a:p>
            <a:r>
              <a:rPr lang="en-GB" sz="1600" i="0"/>
              <a:t>In sentence case and italicised.</a:t>
            </a:r>
            <a:endParaRPr lang="en-US" sz="1600" i="0"/>
          </a:p>
        </p:txBody>
      </p:sp>
      <p:sp>
        <p:nvSpPr>
          <p:cNvPr id="26633" name="TextBox 8"/>
          <p:cNvSpPr txBox="1">
            <a:spLocks noChangeArrowheads="1"/>
          </p:cNvSpPr>
          <p:nvPr/>
        </p:nvSpPr>
        <p:spPr bwMode="auto">
          <a:xfrm>
            <a:off x="5321300" y="4232275"/>
            <a:ext cx="3024188" cy="862013"/>
          </a:xfrm>
          <a:prstGeom prst="rect">
            <a:avLst/>
          </a:prstGeom>
          <a:noFill/>
          <a:ln w="9525">
            <a:noFill/>
            <a:miter lim="800000"/>
            <a:headEnd/>
            <a:tailEnd/>
          </a:ln>
        </p:spPr>
        <p:txBody>
          <a:bodyPr>
            <a:spAutoFit/>
          </a:bodyPr>
          <a:lstStyle/>
          <a:p>
            <a:r>
              <a:rPr lang="en-GB" sz="1600" b="1" i="0"/>
              <a:t>Publisher</a:t>
            </a:r>
          </a:p>
          <a:p>
            <a:r>
              <a:rPr lang="en-GB" sz="1600" i="0"/>
              <a:t>Place of publication, publisher.</a:t>
            </a:r>
          </a:p>
          <a:p>
            <a:r>
              <a:rPr lang="en-GB" sz="1600" i="0"/>
              <a:t> </a:t>
            </a:r>
            <a:endParaRPr lang="en-US" sz="1600" i="0"/>
          </a:p>
        </p:txBody>
      </p:sp>
      <p:cxnSp>
        <p:nvCxnSpPr>
          <p:cNvPr id="24" name="Straight Arrow Connector 23"/>
          <p:cNvCxnSpPr/>
          <p:nvPr/>
        </p:nvCxnSpPr>
        <p:spPr>
          <a:xfrm>
            <a:off x="2297433" y="2863592"/>
            <a:ext cx="720080" cy="360040"/>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5105745" y="2647568"/>
            <a:ext cx="576064" cy="576064"/>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a:off x="6000760" y="3929066"/>
            <a:ext cx="1008112" cy="504056"/>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1571604" y="3929066"/>
            <a:ext cx="936104" cy="432048"/>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ox(out)">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26630"/>
                                        </p:tgtEl>
                                        <p:attrNameLst>
                                          <p:attrName>style.visibility</p:attrName>
                                        </p:attrNameLst>
                                      </p:cBhvr>
                                      <p:to>
                                        <p:strVal val="visible"/>
                                      </p:to>
                                    </p:set>
                                    <p:anim calcmode="lin" valueType="num">
                                      <p:cBhvr additive="base">
                                        <p:cTn id="12" dur="500" fill="hold"/>
                                        <p:tgtEl>
                                          <p:spTgt spid="26630"/>
                                        </p:tgtEl>
                                        <p:attrNameLst>
                                          <p:attrName>ppt_x</p:attrName>
                                        </p:attrNameLst>
                                      </p:cBhvr>
                                      <p:tavLst>
                                        <p:tav tm="0">
                                          <p:val>
                                            <p:strVal val="0-#ppt_w/2"/>
                                          </p:val>
                                        </p:tav>
                                        <p:tav tm="100000">
                                          <p:val>
                                            <p:strVal val="#ppt_x"/>
                                          </p:val>
                                        </p:tav>
                                      </p:tavLst>
                                    </p:anim>
                                    <p:anim calcmode="lin" valueType="num">
                                      <p:cBhvr additive="base">
                                        <p:cTn id="13" dur="500" fill="hold"/>
                                        <p:tgtEl>
                                          <p:spTgt spid="26630"/>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0-#ppt_w/2"/>
                                          </p:val>
                                        </p:tav>
                                        <p:tav tm="100000">
                                          <p:val>
                                            <p:strVal val="#ppt_x"/>
                                          </p:val>
                                        </p:tav>
                                      </p:tavLst>
                                    </p:anim>
                                    <p:anim calcmode="lin" valueType="num">
                                      <p:cBhvr additive="base">
                                        <p:cTn id="17"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26631"/>
                                        </p:tgtEl>
                                        <p:attrNameLst>
                                          <p:attrName>style.visibility</p:attrName>
                                        </p:attrNameLst>
                                      </p:cBhvr>
                                      <p:to>
                                        <p:strVal val="visible"/>
                                      </p:to>
                                    </p:set>
                                    <p:anim calcmode="lin" valueType="num">
                                      <p:cBhvr additive="base">
                                        <p:cTn id="22" dur="500" fill="hold"/>
                                        <p:tgtEl>
                                          <p:spTgt spid="26631"/>
                                        </p:tgtEl>
                                        <p:attrNameLst>
                                          <p:attrName>ppt_x</p:attrName>
                                        </p:attrNameLst>
                                      </p:cBhvr>
                                      <p:tavLst>
                                        <p:tav tm="0">
                                          <p:val>
                                            <p:strVal val="1+#ppt_w/2"/>
                                          </p:val>
                                        </p:tav>
                                        <p:tav tm="100000">
                                          <p:val>
                                            <p:strVal val="#ppt_x"/>
                                          </p:val>
                                        </p:tav>
                                      </p:tavLst>
                                    </p:anim>
                                    <p:anim calcmode="lin" valueType="num">
                                      <p:cBhvr additive="base">
                                        <p:cTn id="23" dur="500" fill="hold"/>
                                        <p:tgtEl>
                                          <p:spTgt spid="26631"/>
                                        </p:tgtEl>
                                        <p:attrNameLst>
                                          <p:attrName>ppt_y</p:attrName>
                                        </p:attrNameLst>
                                      </p:cBhvr>
                                      <p:tavLst>
                                        <p:tav tm="0">
                                          <p:val>
                                            <p:strVal val="0-#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1+#ppt_w/2"/>
                                          </p:val>
                                        </p:tav>
                                        <p:tav tm="100000">
                                          <p:val>
                                            <p:strVal val="#ppt_x"/>
                                          </p:val>
                                        </p:tav>
                                      </p:tavLst>
                                    </p:anim>
                                    <p:anim calcmode="lin" valueType="num">
                                      <p:cBhvr additive="base">
                                        <p:cTn id="27"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ppt_x"/>
                                          </p:val>
                                        </p:tav>
                                        <p:tav tm="100000">
                                          <p:val>
                                            <p:strVal val="#ppt_x"/>
                                          </p:val>
                                        </p:tav>
                                      </p:tavLst>
                                    </p:anim>
                                    <p:anim calcmode="lin" valueType="num">
                                      <p:cBhvr additive="base">
                                        <p:cTn id="33" dur="500" fill="hold"/>
                                        <p:tgtEl>
                                          <p:spTgt spid="2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6632"/>
                                        </p:tgtEl>
                                        <p:attrNameLst>
                                          <p:attrName>style.visibility</p:attrName>
                                        </p:attrNameLst>
                                      </p:cBhvr>
                                      <p:to>
                                        <p:strVal val="visible"/>
                                      </p:to>
                                    </p:set>
                                    <p:anim calcmode="lin" valueType="num">
                                      <p:cBhvr additive="base">
                                        <p:cTn id="36" dur="500" fill="hold"/>
                                        <p:tgtEl>
                                          <p:spTgt spid="26632"/>
                                        </p:tgtEl>
                                        <p:attrNameLst>
                                          <p:attrName>ppt_x</p:attrName>
                                        </p:attrNameLst>
                                      </p:cBhvr>
                                      <p:tavLst>
                                        <p:tav tm="0">
                                          <p:val>
                                            <p:strVal val="#ppt_x"/>
                                          </p:val>
                                        </p:tav>
                                        <p:tav tm="100000">
                                          <p:val>
                                            <p:strVal val="#ppt_x"/>
                                          </p:val>
                                        </p:tav>
                                      </p:tavLst>
                                    </p:anim>
                                    <p:anim calcmode="lin" valueType="num">
                                      <p:cBhvr additive="base">
                                        <p:cTn id="37" dur="500" fill="hold"/>
                                        <p:tgtEl>
                                          <p:spTgt spid="26632"/>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12"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0-#ppt_w/2"/>
                                          </p:val>
                                        </p:tav>
                                        <p:tav tm="100000">
                                          <p:val>
                                            <p:strVal val="#ppt_x"/>
                                          </p:val>
                                        </p:tav>
                                      </p:tavLst>
                                    </p:anim>
                                    <p:anim calcmode="lin" valueType="num">
                                      <p:cBhvr additive="base">
                                        <p:cTn id="43" dur="500" fill="hold"/>
                                        <p:tgtEl>
                                          <p:spTgt spid="27"/>
                                        </p:tgtEl>
                                        <p:attrNameLst>
                                          <p:attrName>ppt_y</p:attrName>
                                        </p:attrNameLst>
                                      </p:cBhvr>
                                      <p:tavLst>
                                        <p:tav tm="0">
                                          <p:val>
                                            <p:strVal val="1+#ppt_h/2"/>
                                          </p:val>
                                        </p:tav>
                                        <p:tav tm="100000">
                                          <p:val>
                                            <p:strVal val="#ppt_y"/>
                                          </p:val>
                                        </p:tav>
                                      </p:tavLst>
                                    </p:anim>
                                  </p:childTnLst>
                                </p:cTn>
                              </p:par>
                              <p:par>
                                <p:cTn id="44" presetID="2" presetClass="entr" presetSubtype="12" fill="hold" grpId="1" nodeType="withEffect">
                                  <p:stCondLst>
                                    <p:cond delay="0"/>
                                  </p:stCondLst>
                                  <p:childTnLst>
                                    <p:set>
                                      <p:cBhvr>
                                        <p:cTn id="45" dur="1" fill="hold">
                                          <p:stCondLst>
                                            <p:cond delay="0"/>
                                          </p:stCondLst>
                                        </p:cTn>
                                        <p:tgtEl>
                                          <p:spTgt spid="26632"/>
                                        </p:tgtEl>
                                        <p:attrNameLst>
                                          <p:attrName>style.visibility</p:attrName>
                                        </p:attrNameLst>
                                      </p:cBhvr>
                                      <p:to>
                                        <p:strVal val="visible"/>
                                      </p:to>
                                    </p:set>
                                    <p:anim calcmode="lin" valueType="num">
                                      <p:cBhvr additive="base">
                                        <p:cTn id="46" dur="500" fill="hold"/>
                                        <p:tgtEl>
                                          <p:spTgt spid="26632"/>
                                        </p:tgtEl>
                                        <p:attrNameLst>
                                          <p:attrName>ppt_x</p:attrName>
                                        </p:attrNameLst>
                                      </p:cBhvr>
                                      <p:tavLst>
                                        <p:tav tm="0">
                                          <p:val>
                                            <p:strVal val="0-#ppt_w/2"/>
                                          </p:val>
                                        </p:tav>
                                        <p:tav tm="100000">
                                          <p:val>
                                            <p:strVal val="#ppt_x"/>
                                          </p:val>
                                        </p:tav>
                                      </p:tavLst>
                                    </p:anim>
                                    <p:anim calcmode="lin" valueType="num">
                                      <p:cBhvr additive="base">
                                        <p:cTn id="47" dur="500" fill="hold"/>
                                        <p:tgtEl>
                                          <p:spTgt spid="26632"/>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6" fill="hold" nodeType="click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1+#ppt_w/2"/>
                                          </p:val>
                                        </p:tav>
                                        <p:tav tm="100000">
                                          <p:val>
                                            <p:strVal val="#ppt_x"/>
                                          </p:val>
                                        </p:tav>
                                      </p:tavLst>
                                    </p:anim>
                                    <p:anim calcmode="lin" valueType="num">
                                      <p:cBhvr additive="base">
                                        <p:cTn id="53" dur="500" fill="hold"/>
                                        <p:tgtEl>
                                          <p:spTgt spid="26"/>
                                        </p:tgtEl>
                                        <p:attrNameLst>
                                          <p:attrName>ppt_y</p:attrName>
                                        </p:attrNameLst>
                                      </p:cBhvr>
                                      <p:tavLst>
                                        <p:tav tm="0">
                                          <p:val>
                                            <p:strVal val="1+#ppt_h/2"/>
                                          </p:val>
                                        </p:tav>
                                        <p:tav tm="100000">
                                          <p:val>
                                            <p:strVal val="#ppt_y"/>
                                          </p:val>
                                        </p:tav>
                                      </p:tavLst>
                                    </p:anim>
                                  </p:childTnLst>
                                </p:cTn>
                              </p:par>
                              <p:par>
                                <p:cTn id="54" presetID="2" presetClass="entr" presetSubtype="6" fill="hold" grpId="0" nodeType="withEffect">
                                  <p:stCondLst>
                                    <p:cond delay="0"/>
                                  </p:stCondLst>
                                  <p:childTnLst>
                                    <p:set>
                                      <p:cBhvr>
                                        <p:cTn id="55" dur="1" fill="hold">
                                          <p:stCondLst>
                                            <p:cond delay="0"/>
                                          </p:stCondLst>
                                        </p:cTn>
                                        <p:tgtEl>
                                          <p:spTgt spid="26633"/>
                                        </p:tgtEl>
                                        <p:attrNameLst>
                                          <p:attrName>style.visibility</p:attrName>
                                        </p:attrNameLst>
                                      </p:cBhvr>
                                      <p:to>
                                        <p:strVal val="visible"/>
                                      </p:to>
                                    </p:set>
                                    <p:anim calcmode="lin" valueType="num">
                                      <p:cBhvr additive="base">
                                        <p:cTn id="56" dur="500" fill="hold"/>
                                        <p:tgtEl>
                                          <p:spTgt spid="26633"/>
                                        </p:tgtEl>
                                        <p:attrNameLst>
                                          <p:attrName>ppt_x</p:attrName>
                                        </p:attrNameLst>
                                      </p:cBhvr>
                                      <p:tavLst>
                                        <p:tav tm="0">
                                          <p:val>
                                            <p:strVal val="1+#ppt_w/2"/>
                                          </p:val>
                                        </p:tav>
                                        <p:tav tm="100000">
                                          <p:val>
                                            <p:strVal val="#ppt_x"/>
                                          </p:val>
                                        </p:tav>
                                      </p:tavLst>
                                    </p:anim>
                                    <p:anim calcmode="lin" valueType="num">
                                      <p:cBhvr additive="base">
                                        <p:cTn id="57" dur="500" fill="hold"/>
                                        <p:tgtEl>
                                          <p:spTgt spid="266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P spid="26630" grpId="0"/>
      <p:bldP spid="26631" grpId="0"/>
      <p:bldP spid="26632" grpId="0"/>
      <p:bldP spid="26632" grpId="1"/>
      <p:bldP spid="266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from Journal Articles</a:t>
            </a:r>
            <a:endParaRPr lang="en-US" dirty="0"/>
          </a:p>
        </p:txBody>
      </p:sp>
      <p:sp>
        <p:nvSpPr>
          <p:cNvPr id="29699" name="TextBox 4"/>
          <p:cNvSpPr txBox="1">
            <a:spLocks noChangeArrowheads="1"/>
          </p:cNvSpPr>
          <p:nvPr/>
        </p:nvSpPr>
        <p:spPr bwMode="auto">
          <a:xfrm>
            <a:off x="395288" y="1225550"/>
            <a:ext cx="8391525" cy="2247900"/>
          </a:xfrm>
          <a:prstGeom prst="rect">
            <a:avLst/>
          </a:prstGeom>
          <a:noFill/>
          <a:ln w="9525">
            <a:noFill/>
            <a:miter lim="800000"/>
            <a:headEnd/>
            <a:tailEnd/>
          </a:ln>
        </p:spPr>
        <p:txBody>
          <a:bodyPr>
            <a:spAutoFit/>
          </a:bodyPr>
          <a:lstStyle/>
          <a:p>
            <a:endParaRPr lang="en-US" sz="2000" i="0"/>
          </a:p>
          <a:p>
            <a:endParaRPr lang="en-US" sz="2000" i="0">
              <a:solidFill>
                <a:srgbClr val="FF0000"/>
              </a:solidFill>
            </a:endParaRPr>
          </a:p>
          <a:p>
            <a:r>
              <a:rPr lang="en-US" sz="2000" i="0">
                <a:solidFill>
                  <a:srgbClr val="FF0000"/>
                </a:solidFill>
              </a:rPr>
              <a:t>In-text</a:t>
            </a:r>
            <a:r>
              <a:rPr lang="en-US" sz="2000" i="0"/>
              <a:t>: Last Name (Year Published)</a:t>
            </a:r>
          </a:p>
          <a:p>
            <a:endParaRPr lang="en-US" sz="2000" i="0">
              <a:solidFill>
                <a:srgbClr val="FF0000"/>
              </a:solidFill>
            </a:endParaRPr>
          </a:p>
          <a:p>
            <a:r>
              <a:rPr lang="en-US" sz="2000" i="0">
                <a:solidFill>
                  <a:srgbClr val="FF0000"/>
                </a:solidFill>
              </a:rPr>
              <a:t>Citation</a:t>
            </a:r>
            <a:r>
              <a:rPr lang="en-US" sz="2000" i="0"/>
              <a:t>: Last Name, Initials. (Year Published) Article Title. </a:t>
            </a:r>
            <a:r>
              <a:rPr lang="en-US" sz="2000"/>
              <a:t>Journal Name</a:t>
            </a:r>
            <a:r>
              <a:rPr lang="en-US" sz="2000" i="0"/>
              <a:t>. </a:t>
            </a:r>
            <a:r>
              <a:rPr lang="en-US" sz="2000" b="1" i="0"/>
              <a:t>Volume No</a:t>
            </a:r>
            <a:r>
              <a:rPr lang="en-US" sz="2000" i="0"/>
              <a:t> (Issue No), p. Pages Used.</a:t>
            </a:r>
          </a:p>
          <a:p>
            <a:endParaRPr lang="en-US" sz="20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27653" name="Picture 8" descr="journal-image.jpg"/>
          <p:cNvPicPr>
            <a:picLocks noChangeAspect="1"/>
          </p:cNvPicPr>
          <p:nvPr/>
        </p:nvPicPr>
        <p:blipFill>
          <a:blip r:embed="rId2"/>
          <a:srcRect/>
          <a:stretch>
            <a:fillRect/>
          </a:stretch>
        </p:blipFill>
        <p:spPr bwMode="auto">
          <a:xfrm>
            <a:off x="6215063" y="3571875"/>
            <a:ext cx="2397125" cy="24288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9699">
                                            <p:txEl>
                                              <p:pRg st="2" end="2"/>
                                            </p:txEl>
                                          </p:spTgt>
                                        </p:tgtEl>
                                        <p:attrNameLst>
                                          <p:attrName>style.visibility</p:attrName>
                                        </p:attrNameLst>
                                      </p:cBhvr>
                                      <p:to>
                                        <p:strVal val="visible"/>
                                      </p:to>
                                    </p:set>
                                    <p:animEffect transition="in" filter="box(out)">
                                      <p:cBhvr>
                                        <p:cTn id="7" dur="500"/>
                                        <p:tgtEl>
                                          <p:spTgt spid="29699">
                                            <p:txEl>
                                              <p:pRg st="2" end="2"/>
                                            </p:txEl>
                                          </p:spTgt>
                                        </p:tgtEl>
                                      </p:cBhvr>
                                    </p:animEffect>
                                  </p:childTnLst>
                                </p:cTn>
                              </p:par>
                              <p:par>
                                <p:cTn id="8" presetID="4" presetClass="entr" presetSubtype="32" fill="hold" nodeType="withEffect">
                                  <p:stCondLst>
                                    <p:cond delay="0"/>
                                  </p:stCondLst>
                                  <p:childTnLst>
                                    <p:set>
                                      <p:cBhvr>
                                        <p:cTn id="9" dur="1" fill="hold">
                                          <p:stCondLst>
                                            <p:cond delay="0"/>
                                          </p:stCondLst>
                                        </p:cTn>
                                        <p:tgtEl>
                                          <p:spTgt spid="29699">
                                            <p:txEl>
                                              <p:pRg st="4" end="4"/>
                                            </p:txEl>
                                          </p:spTgt>
                                        </p:tgtEl>
                                        <p:attrNameLst>
                                          <p:attrName>style.visibility</p:attrName>
                                        </p:attrNameLst>
                                      </p:cBhvr>
                                      <p:to>
                                        <p:strVal val="visible"/>
                                      </p:to>
                                    </p:set>
                                    <p:animEffect transition="in" filter="box(out)">
                                      <p:cBhvr>
                                        <p:cTn id="10" dur="500"/>
                                        <p:tgtEl>
                                          <p:spTgt spid="296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Illustration – Journal Reference:</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aphicFrame>
        <p:nvGraphicFramePr>
          <p:cNvPr id="17" name="Diagram 16"/>
          <p:cNvGraphicFramePr/>
          <p:nvPr/>
        </p:nvGraphicFramePr>
        <p:xfrm>
          <a:off x="1370661" y="3083359"/>
          <a:ext cx="7200800" cy="12186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0726" name="TextBox 5"/>
          <p:cNvSpPr txBox="1">
            <a:spLocks noChangeArrowheads="1"/>
          </p:cNvSpPr>
          <p:nvPr/>
        </p:nvSpPr>
        <p:spPr bwMode="auto">
          <a:xfrm>
            <a:off x="577850" y="2003425"/>
            <a:ext cx="3025775" cy="830263"/>
          </a:xfrm>
          <a:prstGeom prst="rect">
            <a:avLst/>
          </a:prstGeom>
          <a:noFill/>
          <a:ln w="9525">
            <a:noFill/>
            <a:miter lim="800000"/>
            <a:headEnd/>
            <a:tailEnd/>
          </a:ln>
        </p:spPr>
        <p:txBody>
          <a:bodyPr>
            <a:spAutoFit/>
          </a:bodyPr>
          <a:lstStyle/>
          <a:p>
            <a:r>
              <a:rPr lang="en-GB" sz="1600" b="1" i="0"/>
              <a:t>Author(s)</a:t>
            </a:r>
          </a:p>
          <a:p>
            <a:r>
              <a:rPr lang="en-GB" sz="1600" i="0"/>
              <a:t>Surname, Initial(s). </a:t>
            </a:r>
          </a:p>
          <a:p>
            <a:r>
              <a:rPr lang="en-GB" sz="1600" i="0"/>
              <a:t>Use &amp; between two authors.</a:t>
            </a:r>
            <a:endParaRPr lang="en-US" sz="1600" i="0"/>
          </a:p>
        </p:txBody>
      </p:sp>
      <p:sp>
        <p:nvSpPr>
          <p:cNvPr id="30727" name="TextBox 6"/>
          <p:cNvSpPr txBox="1">
            <a:spLocks noChangeArrowheads="1"/>
          </p:cNvSpPr>
          <p:nvPr/>
        </p:nvSpPr>
        <p:spPr bwMode="auto">
          <a:xfrm>
            <a:off x="3098800" y="1643063"/>
            <a:ext cx="2376488" cy="584200"/>
          </a:xfrm>
          <a:prstGeom prst="rect">
            <a:avLst/>
          </a:prstGeom>
          <a:noFill/>
          <a:ln w="9525">
            <a:noFill/>
            <a:miter lim="800000"/>
            <a:headEnd/>
            <a:tailEnd/>
          </a:ln>
        </p:spPr>
        <p:txBody>
          <a:bodyPr>
            <a:spAutoFit/>
          </a:bodyPr>
          <a:lstStyle/>
          <a:p>
            <a:r>
              <a:rPr lang="en-GB" sz="1600" b="1" i="0"/>
              <a:t>Date</a:t>
            </a:r>
          </a:p>
          <a:p>
            <a:r>
              <a:rPr lang="en-GB" sz="1600" i="0"/>
              <a:t>Year of publication</a:t>
            </a:r>
            <a:endParaRPr lang="en-US" sz="1600" i="0"/>
          </a:p>
        </p:txBody>
      </p:sp>
      <p:sp>
        <p:nvSpPr>
          <p:cNvPr id="30728" name="TextBox 7"/>
          <p:cNvSpPr txBox="1">
            <a:spLocks noChangeArrowheads="1"/>
          </p:cNvSpPr>
          <p:nvPr/>
        </p:nvSpPr>
        <p:spPr bwMode="auto">
          <a:xfrm>
            <a:off x="5619750" y="2003425"/>
            <a:ext cx="3024188" cy="584200"/>
          </a:xfrm>
          <a:prstGeom prst="rect">
            <a:avLst/>
          </a:prstGeom>
          <a:noFill/>
          <a:ln w="9525">
            <a:noFill/>
            <a:miter lim="800000"/>
            <a:headEnd/>
            <a:tailEnd/>
          </a:ln>
        </p:spPr>
        <p:txBody>
          <a:bodyPr>
            <a:spAutoFit/>
          </a:bodyPr>
          <a:lstStyle/>
          <a:p>
            <a:r>
              <a:rPr lang="en-GB" sz="1600" b="1" i="0"/>
              <a:t>Article Title </a:t>
            </a:r>
          </a:p>
          <a:p>
            <a:r>
              <a:rPr lang="en-GB" sz="1600" i="0"/>
              <a:t>In sentence case</a:t>
            </a:r>
            <a:endParaRPr lang="en-US" sz="1600" i="0"/>
          </a:p>
        </p:txBody>
      </p:sp>
      <p:sp>
        <p:nvSpPr>
          <p:cNvPr id="30729" name="TextBox 8"/>
          <p:cNvSpPr txBox="1">
            <a:spLocks noChangeArrowheads="1"/>
          </p:cNvSpPr>
          <p:nvPr/>
        </p:nvSpPr>
        <p:spPr bwMode="auto">
          <a:xfrm>
            <a:off x="428625" y="4344988"/>
            <a:ext cx="3024188" cy="584200"/>
          </a:xfrm>
          <a:prstGeom prst="rect">
            <a:avLst/>
          </a:prstGeom>
          <a:noFill/>
          <a:ln w="9525">
            <a:noFill/>
            <a:miter lim="800000"/>
            <a:headEnd/>
            <a:tailEnd/>
          </a:ln>
        </p:spPr>
        <p:txBody>
          <a:bodyPr>
            <a:spAutoFit/>
          </a:bodyPr>
          <a:lstStyle/>
          <a:p>
            <a:r>
              <a:rPr lang="en-GB" sz="1600" b="1" i="0"/>
              <a:t>Journal Title</a:t>
            </a:r>
          </a:p>
          <a:p>
            <a:r>
              <a:rPr lang="en-GB" sz="1600" i="0"/>
              <a:t>In Title Case and italicised</a:t>
            </a:r>
            <a:endParaRPr lang="en-US" sz="1600" i="0"/>
          </a:p>
        </p:txBody>
      </p:sp>
      <p:cxnSp>
        <p:nvCxnSpPr>
          <p:cNvPr id="31" name="Straight Arrow Connector 30"/>
          <p:cNvCxnSpPr/>
          <p:nvPr/>
        </p:nvCxnSpPr>
        <p:spPr>
          <a:xfrm>
            <a:off x="1785918" y="2714620"/>
            <a:ext cx="720080" cy="576064"/>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H="1">
            <a:off x="4090780" y="2552899"/>
            <a:ext cx="1138300" cy="318735"/>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2306765" y="3786190"/>
            <a:ext cx="3408243" cy="809338"/>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flipV="1">
            <a:off x="6072199" y="2651310"/>
            <a:ext cx="915087" cy="634813"/>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30734" name="TextBox 24"/>
          <p:cNvSpPr txBox="1">
            <a:spLocks noChangeArrowheads="1"/>
          </p:cNvSpPr>
          <p:nvPr/>
        </p:nvSpPr>
        <p:spPr bwMode="auto">
          <a:xfrm>
            <a:off x="4467225" y="4543425"/>
            <a:ext cx="3744913" cy="1600200"/>
          </a:xfrm>
          <a:prstGeom prst="rect">
            <a:avLst/>
          </a:prstGeom>
          <a:noFill/>
          <a:ln w="9525">
            <a:noFill/>
            <a:miter lim="800000"/>
            <a:headEnd/>
            <a:tailEnd/>
          </a:ln>
        </p:spPr>
        <p:txBody>
          <a:bodyPr>
            <a:spAutoFit/>
          </a:bodyPr>
          <a:lstStyle/>
          <a:p>
            <a:r>
              <a:rPr lang="en-GB" sz="1600" b="1" i="0"/>
              <a:t>Journal information</a:t>
            </a:r>
          </a:p>
          <a:p>
            <a:r>
              <a:rPr lang="en-GB" sz="1600" i="0"/>
              <a:t>Give volume and issue as x(x), followed by page numbers</a:t>
            </a:r>
          </a:p>
          <a:p>
            <a:r>
              <a:rPr lang="en-GB" sz="1600" i="0"/>
              <a:t>pp. For multiple pages</a:t>
            </a:r>
          </a:p>
          <a:p>
            <a:r>
              <a:rPr lang="en-GB" sz="1600" i="0"/>
              <a:t>p. For a single page item</a:t>
            </a:r>
          </a:p>
          <a:p>
            <a:r>
              <a:rPr lang="en-GB" sz="1600" i="0"/>
              <a:t> </a:t>
            </a:r>
            <a:endParaRPr lang="en-US" sz="1600" i="0"/>
          </a:p>
        </p:txBody>
      </p:sp>
      <p:cxnSp>
        <p:nvCxnSpPr>
          <p:cNvPr id="36" name="Straight Arrow Connector 35"/>
          <p:cNvCxnSpPr/>
          <p:nvPr/>
        </p:nvCxnSpPr>
        <p:spPr>
          <a:xfrm rot="16200000" flipV="1">
            <a:off x="5607566" y="4179384"/>
            <a:ext cx="504056" cy="432048"/>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out)">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30726"/>
                                        </p:tgtEl>
                                        <p:attrNameLst>
                                          <p:attrName>style.visibility</p:attrName>
                                        </p:attrNameLst>
                                      </p:cBhvr>
                                      <p:to>
                                        <p:strVal val="visible"/>
                                      </p:to>
                                    </p:set>
                                    <p:anim calcmode="lin" valueType="num">
                                      <p:cBhvr additive="base">
                                        <p:cTn id="12" dur="500" fill="hold"/>
                                        <p:tgtEl>
                                          <p:spTgt spid="30726"/>
                                        </p:tgtEl>
                                        <p:attrNameLst>
                                          <p:attrName>ppt_x</p:attrName>
                                        </p:attrNameLst>
                                      </p:cBhvr>
                                      <p:tavLst>
                                        <p:tav tm="0">
                                          <p:val>
                                            <p:strVal val="0-#ppt_w/2"/>
                                          </p:val>
                                        </p:tav>
                                        <p:tav tm="100000">
                                          <p:val>
                                            <p:strVal val="#ppt_x"/>
                                          </p:val>
                                        </p:tav>
                                      </p:tavLst>
                                    </p:anim>
                                    <p:anim calcmode="lin" valueType="num">
                                      <p:cBhvr additive="base">
                                        <p:cTn id="13" dur="500" fill="hold"/>
                                        <p:tgtEl>
                                          <p:spTgt spid="30726"/>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0-#ppt_w/2"/>
                                          </p:val>
                                        </p:tav>
                                        <p:tav tm="100000">
                                          <p:val>
                                            <p:strVal val="#ppt_x"/>
                                          </p:val>
                                        </p:tav>
                                      </p:tavLst>
                                    </p:anim>
                                    <p:anim calcmode="lin" valueType="num">
                                      <p:cBhvr additive="base">
                                        <p:cTn id="17"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30728"/>
                                        </p:tgtEl>
                                        <p:attrNameLst>
                                          <p:attrName>style.visibility</p:attrName>
                                        </p:attrNameLst>
                                      </p:cBhvr>
                                      <p:to>
                                        <p:strVal val="visible"/>
                                      </p:to>
                                    </p:set>
                                    <p:anim calcmode="lin" valueType="num">
                                      <p:cBhvr additive="base">
                                        <p:cTn id="22" dur="500" fill="hold"/>
                                        <p:tgtEl>
                                          <p:spTgt spid="30728"/>
                                        </p:tgtEl>
                                        <p:attrNameLst>
                                          <p:attrName>ppt_x</p:attrName>
                                        </p:attrNameLst>
                                      </p:cBhvr>
                                      <p:tavLst>
                                        <p:tav tm="0">
                                          <p:val>
                                            <p:strVal val="1+#ppt_w/2"/>
                                          </p:val>
                                        </p:tav>
                                        <p:tav tm="100000">
                                          <p:val>
                                            <p:strVal val="#ppt_x"/>
                                          </p:val>
                                        </p:tav>
                                      </p:tavLst>
                                    </p:anim>
                                    <p:anim calcmode="lin" valueType="num">
                                      <p:cBhvr additive="base">
                                        <p:cTn id="23" dur="500" fill="hold"/>
                                        <p:tgtEl>
                                          <p:spTgt spid="30728"/>
                                        </p:tgtEl>
                                        <p:attrNameLst>
                                          <p:attrName>ppt_y</p:attrName>
                                        </p:attrNameLst>
                                      </p:cBhvr>
                                      <p:tavLst>
                                        <p:tav tm="0">
                                          <p:val>
                                            <p:strVal val="0-#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1+#ppt_w/2"/>
                                          </p:val>
                                        </p:tav>
                                        <p:tav tm="100000">
                                          <p:val>
                                            <p:strVal val="#ppt_x"/>
                                          </p:val>
                                        </p:tav>
                                      </p:tavLst>
                                    </p:anim>
                                    <p:anim calcmode="lin" valueType="num">
                                      <p:cBhvr additive="base">
                                        <p:cTn id="27"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1" fill="hold" grpId="0" nodeType="clickEffect">
                                  <p:stCondLst>
                                    <p:cond delay="0"/>
                                  </p:stCondLst>
                                  <p:childTnLst>
                                    <p:set>
                                      <p:cBhvr>
                                        <p:cTn id="31" dur="1" fill="hold">
                                          <p:stCondLst>
                                            <p:cond delay="0"/>
                                          </p:stCondLst>
                                        </p:cTn>
                                        <p:tgtEl>
                                          <p:spTgt spid="30727"/>
                                        </p:tgtEl>
                                        <p:attrNameLst>
                                          <p:attrName>style.visibility</p:attrName>
                                        </p:attrNameLst>
                                      </p:cBhvr>
                                      <p:to>
                                        <p:strVal val="visible"/>
                                      </p:to>
                                    </p:set>
                                    <p:anim calcmode="lin" valueType="num">
                                      <p:cBhvr additive="base">
                                        <p:cTn id="32" dur="500" fill="hold"/>
                                        <p:tgtEl>
                                          <p:spTgt spid="30727"/>
                                        </p:tgtEl>
                                        <p:attrNameLst>
                                          <p:attrName>ppt_x</p:attrName>
                                        </p:attrNameLst>
                                      </p:cBhvr>
                                      <p:tavLst>
                                        <p:tav tm="0">
                                          <p:val>
                                            <p:strVal val="#ppt_x"/>
                                          </p:val>
                                        </p:tav>
                                        <p:tav tm="100000">
                                          <p:val>
                                            <p:strVal val="#ppt_x"/>
                                          </p:val>
                                        </p:tav>
                                      </p:tavLst>
                                    </p:anim>
                                    <p:anim calcmode="lin" valueType="num">
                                      <p:cBhvr additive="base">
                                        <p:cTn id="33" dur="500" fill="hold"/>
                                        <p:tgtEl>
                                          <p:spTgt spid="30727"/>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ppt_x"/>
                                          </p:val>
                                        </p:tav>
                                        <p:tav tm="100000">
                                          <p:val>
                                            <p:strVal val="#ppt_x"/>
                                          </p:val>
                                        </p:tav>
                                      </p:tavLst>
                                    </p:anim>
                                    <p:anim calcmode="lin" valueType="num">
                                      <p:cBhvr additive="base">
                                        <p:cTn id="37"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12" fill="hold" grpId="0" nodeType="clickEffect">
                                  <p:stCondLst>
                                    <p:cond delay="0"/>
                                  </p:stCondLst>
                                  <p:childTnLst>
                                    <p:set>
                                      <p:cBhvr>
                                        <p:cTn id="41" dur="1" fill="hold">
                                          <p:stCondLst>
                                            <p:cond delay="0"/>
                                          </p:stCondLst>
                                        </p:cTn>
                                        <p:tgtEl>
                                          <p:spTgt spid="30729"/>
                                        </p:tgtEl>
                                        <p:attrNameLst>
                                          <p:attrName>style.visibility</p:attrName>
                                        </p:attrNameLst>
                                      </p:cBhvr>
                                      <p:to>
                                        <p:strVal val="visible"/>
                                      </p:to>
                                    </p:set>
                                    <p:anim calcmode="lin" valueType="num">
                                      <p:cBhvr additive="base">
                                        <p:cTn id="42" dur="500" fill="hold"/>
                                        <p:tgtEl>
                                          <p:spTgt spid="30729"/>
                                        </p:tgtEl>
                                        <p:attrNameLst>
                                          <p:attrName>ppt_x</p:attrName>
                                        </p:attrNameLst>
                                      </p:cBhvr>
                                      <p:tavLst>
                                        <p:tav tm="0">
                                          <p:val>
                                            <p:strVal val="0-#ppt_w/2"/>
                                          </p:val>
                                        </p:tav>
                                        <p:tav tm="100000">
                                          <p:val>
                                            <p:strVal val="#ppt_x"/>
                                          </p:val>
                                        </p:tav>
                                      </p:tavLst>
                                    </p:anim>
                                    <p:anim calcmode="lin" valueType="num">
                                      <p:cBhvr additive="base">
                                        <p:cTn id="43" dur="500" fill="hold"/>
                                        <p:tgtEl>
                                          <p:spTgt spid="30729"/>
                                        </p:tgtEl>
                                        <p:attrNameLst>
                                          <p:attrName>ppt_y</p:attrName>
                                        </p:attrNameLst>
                                      </p:cBhvr>
                                      <p:tavLst>
                                        <p:tav tm="0">
                                          <p:val>
                                            <p:strVal val="1+#ppt_h/2"/>
                                          </p:val>
                                        </p:tav>
                                        <p:tav tm="100000">
                                          <p:val>
                                            <p:strVal val="#ppt_y"/>
                                          </p:val>
                                        </p:tav>
                                      </p:tavLst>
                                    </p:anim>
                                  </p:childTnLst>
                                </p:cTn>
                              </p:par>
                              <p:par>
                                <p:cTn id="44" presetID="2" presetClass="entr" presetSubtype="12" fill="hold" nodeType="with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0-#ppt_w/2"/>
                                          </p:val>
                                        </p:tav>
                                        <p:tav tm="100000">
                                          <p:val>
                                            <p:strVal val="#ppt_x"/>
                                          </p:val>
                                        </p:tav>
                                      </p:tavLst>
                                    </p:anim>
                                    <p:anim calcmode="lin" valueType="num">
                                      <p:cBhvr additive="base">
                                        <p:cTn id="47"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6" fill="hold" nodeType="click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fill="hold"/>
                                        <p:tgtEl>
                                          <p:spTgt spid="36"/>
                                        </p:tgtEl>
                                        <p:attrNameLst>
                                          <p:attrName>ppt_x</p:attrName>
                                        </p:attrNameLst>
                                      </p:cBhvr>
                                      <p:tavLst>
                                        <p:tav tm="0">
                                          <p:val>
                                            <p:strVal val="1+#ppt_w/2"/>
                                          </p:val>
                                        </p:tav>
                                        <p:tav tm="100000">
                                          <p:val>
                                            <p:strVal val="#ppt_x"/>
                                          </p:val>
                                        </p:tav>
                                      </p:tavLst>
                                    </p:anim>
                                    <p:anim calcmode="lin" valueType="num">
                                      <p:cBhvr additive="base">
                                        <p:cTn id="53" dur="500" fill="hold"/>
                                        <p:tgtEl>
                                          <p:spTgt spid="36"/>
                                        </p:tgtEl>
                                        <p:attrNameLst>
                                          <p:attrName>ppt_y</p:attrName>
                                        </p:attrNameLst>
                                      </p:cBhvr>
                                      <p:tavLst>
                                        <p:tav tm="0">
                                          <p:val>
                                            <p:strVal val="1+#ppt_h/2"/>
                                          </p:val>
                                        </p:tav>
                                        <p:tav tm="100000">
                                          <p:val>
                                            <p:strVal val="#ppt_y"/>
                                          </p:val>
                                        </p:tav>
                                      </p:tavLst>
                                    </p:anim>
                                  </p:childTnLst>
                                </p:cTn>
                              </p:par>
                              <p:par>
                                <p:cTn id="54" presetID="2" presetClass="entr" presetSubtype="6" fill="hold" grpId="0" nodeType="withEffect">
                                  <p:stCondLst>
                                    <p:cond delay="0"/>
                                  </p:stCondLst>
                                  <p:childTnLst>
                                    <p:set>
                                      <p:cBhvr>
                                        <p:cTn id="55" dur="1" fill="hold">
                                          <p:stCondLst>
                                            <p:cond delay="0"/>
                                          </p:stCondLst>
                                        </p:cTn>
                                        <p:tgtEl>
                                          <p:spTgt spid="30734"/>
                                        </p:tgtEl>
                                        <p:attrNameLst>
                                          <p:attrName>style.visibility</p:attrName>
                                        </p:attrNameLst>
                                      </p:cBhvr>
                                      <p:to>
                                        <p:strVal val="visible"/>
                                      </p:to>
                                    </p:set>
                                    <p:anim calcmode="lin" valueType="num">
                                      <p:cBhvr additive="base">
                                        <p:cTn id="56" dur="500" fill="hold"/>
                                        <p:tgtEl>
                                          <p:spTgt spid="30734"/>
                                        </p:tgtEl>
                                        <p:attrNameLst>
                                          <p:attrName>ppt_x</p:attrName>
                                        </p:attrNameLst>
                                      </p:cBhvr>
                                      <p:tavLst>
                                        <p:tav tm="0">
                                          <p:val>
                                            <p:strVal val="1+#ppt_w/2"/>
                                          </p:val>
                                        </p:tav>
                                        <p:tav tm="100000">
                                          <p:val>
                                            <p:strVal val="#ppt_x"/>
                                          </p:val>
                                        </p:tav>
                                      </p:tavLst>
                                    </p:anim>
                                    <p:anim calcmode="lin" valueType="num">
                                      <p:cBhvr additive="base">
                                        <p:cTn id="57" dur="500" fill="hold"/>
                                        <p:tgtEl>
                                          <p:spTgt spid="307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30726" grpId="0"/>
      <p:bldP spid="30727" grpId="0"/>
      <p:bldP spid="30728" grpId="0"/>
      <p:bldP spid="30729" grpId="0"/>
      <p:bldP spid="307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03200"/>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from the Website</a:t>
            </a:r>
            <a:endParaRPr lang="en-US" dirty="0"/>
          </a:p>
        </p:txBody>
      </p:sp>
      <p:sp>
        <p:nvSpPr>
          <p:cNvPr id="33795" name="TextBox 4"/>
          <p:cNvSpPr txBox="1">
            <a:spLocks noChangeArrowheads="1"/>
          </p:cNvSpPr>
          <p:nvPr/>
        </p:nvSpPr>
        <p:spPr bwMode="auto">
          <a:xfrm>
            <a:off x="395288" y="1133475"/>
            <a:ext cx="8391525" cy="2246313"/>
          </a:xfrm>
          <a:prstGeom prst="rect">
            <a:avLst/>
          </a:prstGeom>
          <a:noFill/>
          <a:ln w="9525">
            <a:noFill/>
            <a:miter lim="800000"/>
            <a:headEnd/>
            <a:tailEnd/>
          </a:ln>
        </p:spPr>
        <p:txBody>
          <a:bodyPr>
            <a:spAutoFit/>
          </a:bodyPr>
          <a:lstStyle/>
          <a:p>
            <a:endParaRPr lang="en-US" sz="2000" i="0"/>
          </a:p>
          <a:p>
            <a:r>
              <a:rPr lang="en-US" sz="2000" i="0">
                <a:solidFill>
                  <a:srgbClr val="FF0000"/>
                </a:solidFill>
              </a:rPr>
              <a:t>In-text</a:t>
            </a:r>
            <a:r>
              <a:rPr lang="en-US" sz="2000" i="0"/>
              <a:t>: Website Name (Year Published)</a:t>
            </a:r>
          </a:p>
          <a:p>
            <a:endParaRPr lang="en-US" sz="2000" i="0">
              <a:solidFill>
                <a:srgbClr val="FF0000"/>
              </a:solidFill>
            </a:endParaRPr>
          </a:p>
          <a:p>
            <a:r>
              <a:rPr lang="en-US" sz="2000" i="0">
                <a:solidFill>
                  <a:srgbClr val="FF0000"/>
                </a:solidFill>
              </a:rPr>
              <a:t>Citation</a:t>
            </a:r>
            <a:r>
              <a:rPr lang="en-US" sz="2000" i="0"/>
              <a:t>: Author/Editor, Initials. Year Published). </a:t>
            </a:r>
            <a:r>
              <a:rPr lang="en-US" sz="2000"/>
              <a:t>Title</a:t>
            </a:r>
            <a:r>
              <a:rPr lang="en-US" sz="2000" i="0"/>
              <a:t>. [online]. Place of Publication: Publisher (if ascertainable). Available from: URL [Accessed Date Month Year].</a:t>
            </a:r>
          </a:p>
          <a:p>
            <a:endParaRPr lang="en-US" sz="20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29701" name="Picture 8" descr="image-5.jpg"/>
          <p:cNvPicPr>
            <a:picLocks noChangeAspect="1"/>
          </p:cNvPicPr>
          <p:nvPr/>
        </p:nvPicPr>
        <p:blipFill>
          <a:blip r:embed="rId2"/>
          <a:srcRect/>
          <a:stretch>
            <a:fillRect/>
          </a:stretch>
        </p:blipFill>
        <p:spPr bwMode="auto">
          <a:xfrm>
            <a:off x="5572125" y="3571875"/>
            <a:ext cx="3238500" cy="24288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animEffect transition="in" filter="box(in)">
                                      <p:cBhvr>
                                        <p:cTn id="7" dur="500"/>
                                        <p:tgtEl>
                                          <p:spTgt spid="33795">
                                            <p:txEl>
                                              <p:pRg st="1" end="1"/>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3795">
                                            <p:txEl>
                                              <p:pRg st="3" end="3"/>
                                            </p:txEl>
                                          </p:spTgt>
                                        </p:tgtEl>
                                        <p:attrNameLst>
                                          <p:attrName>style.visibility</p:attrName>
                                        </p:attrNameLst>
                                      </p:cBhvr>
                                      <p:to>
                                        <p:strVal val="visible"/>
                                      </p:to>
                                    </p:set>
                                    <p:animEffect transition="in" filter="box(in)">
                                      <p:cBhvr>
                                        <p:cTn id="10" dur="500"/>
                                        <p:tgtEl>
                                          <p:spTgt spid="337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Illustration – Website</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aphicFrame>
        <p:nvGraphicFramePr>
          <p:cNvPr id="19" name="Diagram 18"/>
          <p:cNvGraphicFramePr/>
          <p:nvPr/>
        </p:nvGraphicFramePr>
        <p:xfrm>
          <a:off x="504212" y="3307798"/>
          <a:ext cx="8496944" cy="12186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4822" name="TextBox 5"/>
          <p:cNvSpPr txBox="1">
            <a:spLocks noChangeArrowheads="1"/>
          </p:cNvSpPr>
          <p:nvPr/>
        </p:nvSpPr>
        <p:spPr bwMode="auto">
          <a:xfrm>
            <a:off x="863600" y="1866900"/>
            <a:ext cx="2952750" cy="1077913"/>
          </a:xfrm>
          <a:prstGeom prst="rect">
            <a:avLst/>
          </a:prstGeom>
          <a:noFill/>
          <a:ln w="9525">
            <a:noFill/>
            <a:miter lim="800000"/>
            <a:headEnd/>
            <a:tailEnd/>
          </a:ln>
        </p:spPr>
        <p:txBody>
          <a:bodyPr>
            <a:spAutoFit/>
          </a:bodyPr>
          <a:lstStyle/>
          <a:p>
            <a:r>
              <a:rPr lang="en-GB" sz="1600" b="1" i="0">
                <a:cs typeface="Times New Roman" pitchFamily="18" charset="0"/>
              </a:rPr>
              <a:t>Author(s)</a:t>
            </a:r>
          </a:p>
          <a:p>
            <a:r>
              <a:rPr lang="en-GB" sz="1600" i="0">
                <a:cs typeface="Times New Roman" pitchFamily="18" charset="0"/>
              </a:rPr>
              <a:t>Surname, Initial(s) if a person is the author. Otherwise use corporate author or organisation.</a:t>
            </a:r>
          </a:p>
        </p:txBody>
      </p:sp>
      <p:sp>
        <p:nvSpPr>
          <p:cNvPr id="34823" name="TextBox 6"/>
          <p:cNvSpPr txBox="1">
            <a:spLocks noChangeArrowheads="1"/>
          </p:cNvSpPr>
          <p:nvPr/>
        </p:nvSpPr>
        <p:spPr bwMode="auto">
          <a:xfrm>
            <a:off x="4895850" y="1435100"/>
            <a:ext cx="3241675" cy="1077913"/>
          </a:xfrm>
          <a:prstGeom prst="rect">
            <a:avLst/>
          </a:prstGeom>
          <a:noFill/>
          <a:ln w="9525">
            <a:noFill/>
            <a:miter lim="800000"/>
            <a:headEnd/>
            <a:tailEnd/>
          </a:ln>
        </p:spPr>
        <p:txBody>
          <a:bodyPr>
            <a:spAutoFit/>
          </a:bodyPr>
          <a:lstStyle/>
          <a:p>
            <a:r>
              <a:rPr lang="en-GB" sz="1600" b="1" i="0">
                <a:cs typeface="Times New Roman" pitchFamily="18" charset="0"/>
              </a:rPr>
              <a:t>Date</a:t>
            </a:r>
          </a:p>
          <a:p>
            <a:r>
              <a:rPr lang="en-GB" sz="1600" i="0">
                <a:cs typeface="Times New Roman" pitchFamily="18" charset="0"/>
              </a:rPr>
              <a:t>Year site last updated (often shown at the bottom of the page).</a:t>
            </a:r>
          </a:p>
          <a:p>
            <a:r>
              <a:rPr lang="en-GB" sz="1600" i="0">
                <a:cs typeface="Times New Roman" pitchFamily="18" charset="0"/>
              </a:rPr>
              <a:t>If not known, enter (no date).</a:t>
            </a:r>
            <a:endParaRPr lang="en-US" sz="1600" i="0">
              <a:cs typeface="Times New Roman" pitchFamily="18" charset="0"/>
            </a:endParaRPr>
          </a:p>
        </p:txBody>
      </p:sp>
      <p:cxnSp>
        <p:nvCxnSpPr>
          <p:cNvPr id="22" name="Straight Arrow Connector 21"/>
          <p:cNvCxnSpPr/>
          <p:nvPr/>
        </p:nvCxnSpPr>
        <p:spPr>
          <a:xfrm>
            <a:off x="2736460" y="3019766"/>
            <a:ext cx="720080" cy="432048"/>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5796800" y="2911756"/>
            <a:ext cx="648074" cy="576062"/>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1584332" y="3811854"/>
            <a:ext cx="1296144" cy="1152128"/>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34827" name="TextBox 24"/>
          <p:cNvSpPr txBox="1">
            <a:spLocks noChangeArrowheads="1"/>
          </p:cNvSpPr>
          <p:nvPr/>
        </p:nvSpPr>
        <p:spPr bwMode="auto">
          <a:xfrm>
            <a:off x="4968875" y="4748213"/>
            <a:ext cx="2879725" cy="1323975"/>
          </a:xfrm>
          <a:prstGeom prst="rect">
            <a:avLst/>
          </a:prstGeom>
          <a:noFill/>
          <a:ln w="9525">
            <a:noFill/>
            <a:miter lim="800000"/>
            <a:headEnd/>
            <a:tailEnd/>
          </a:ln>
        </p:spPr>
        <p:txBody>
          <a:bodyPr>
            <a:spAutoFit/>
          </a:bodyPr>
          <a:lstStyle/>
          <a:p>
            <a:r>
              <a:rPr lang="en-GB" sz="1600" b="1" i="0">
                <a:cs typeface="Times New Roman" pitchFamily="18" charset="0"/>
              </a:rPr>
              <a:t>Access information</a:t>
            </a:r>
          </a:p>
          <a:p>
            <a:r>
              <a:rPr lang="en-GB" sz="1600" i="0">
                <a:cs typeface="Times New Roman" pitchFamily="18" charset="0"/>
              </a:rPr>
              <a:t>Give full address of webpage,  and date and time you accessed the resource.</a:t>
            </a:r>
          </a:p>
          <a:p>
            <a:r>
              <a:rPr lang="en-GB" sz="1600" i="0">
                <a:cs typeface="Times New Roman" pitchFamily="18" charset="0"/>
              </a:rPr>
              <a:t> </a:t>
            </a:r>
            <a:endParaRPr lang="en-US" sz="1600" i="0">
              <a:cs typeface="Times New Roman" pitchFamily="18" charset="0"/>
            </a:endParaRPr>
          </a:p>
        </p:txBody>
      </p:sp>
      <p:cxnSp>
        <p:nvCxnSpPr>
          <p:cNvPr id="26" name="Straight Arrow Connector 25"/>
          <p:cNvCxnSpPr/>
          <p:nvPr/>
        </p:nvCxnSpPr>
        <p:spPr>
          <a:xfrm rot="16200000" flipV="1">
            <a:off x="5724792" y="4063882"/>
            <a:ext cx="648072" cy="720080"/>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34829" name="TextBox 17"/>
          <p:cNvSpPr txBox="1">
            <a:spLocks noChangeArrowheads="1"/>
          </p:cNvSpPr>
          <p:nvPr/>
        </p:nvSpPr>
        <p:spPr bwMode="auto">
          <a:xfrm>
            <a:off x="215900" y="4819650"/>
            <a:ext cx="1944688" cy="584200"/>
          </a:xfrm>
          <a:prstGeom prst="rect">
            <a:avLst/>
          </a:prstGeom>
          <a:noFill/>
          <a:ln w="9525">
            <a:noFill/>
            <a:miter lim="800000"/>
            <a:headEnd/>
            <a:tailEnd/>
          </a:ln>
        </p:spPr>
        <p:txBody>
          <a:bodyPr>
            <a:spAutoFit/>
          </a:bodyPr>
          <a:lstStyle/>
          <a:p>
            <a:r>
              <a:rPr lang="en-GB" sz="1600" b="1" i="0">
                <a:cs typeface="Times New Roman" pitchFamily="18" charset="0"/>
              </a:rPr>
              <a:t>Page Title </a:t>
            </a:r>
          </a:p>
          <a:p>
            <a:r>
              <a:rPr lang="en-GB" sz="1600" i="0">
                <a:cs typeface="Times New Roman" pitchFamily="18" charset="0"/>
              </a:rPr>
              <a:t>In sentence case</a:t>
            </a:r>
            <a:endParaRPr lang="en-US" sz="1600" i="0">
              <a:cs typeface="Times New Roman" pitchFamily="18" charset="0"/>
            </a:endParaRPr>
          </a:p>
        </p:txBody>
      </p:sp>
      <p:sp>
        <p:nvSpPr>
          <p:cNvPr id="34830" name="TextBox 18"/>
          <p:cNvSpPr txBox="1">
            <a:spLocks noChangeArrowheads="1"/>
          </p:cNvSpPr>
          <p:nvPr/>
        </p:nvSpPr>
        <p:spPr bwMode="auto">
          <a:xfrm>
            <a:off x="2663825" y="5035550"/>
            <a:ext cx="2016125" cy="1077913"/>
          </a:xfrm>
          <a:prstGeom prst="rect">
            <a:avLst/>
          </a:prstGeom>
          <a:noFill/>
          <a:ln w="9525">
            <a:noFill/>
            <a:miter lim="800000"/>
            <a:headEnd/>
            <a:tailEnd/>
          </a:ln>
        </p:spPr>
        <p:txBody>
          <a:bodyPr>
            <a:spAutoFit/>
          </a:bodyPr>
          <a:lstStyle/>
          <a:p>
            <a:r>
              <a:rPr lang="en-GB" sz="1600" b="1" i="0">
                <a:cs typeface="Times New Roman" pitchFamily="18" charset="0"/>
              </a:rPr>
              <a:t>Website Title</a:t>
            </a:r>
          </a:p>
          <a:p>
            <a:r>
              <a:rPr lang="en-GB" sz="1600" i="0">
                <a:cs typeface="Times New Roman" pitchFamily="18" charset="0"/>
              </a:rPr>
              <a:t>In Title Case and italicised. Followed by [Online].</a:t>
            </a:r>
            <a:endParaRPr lang="en-US" sz="1600" i="0">
              <a:cs typeface="Times New Roman" pitchFamily="18" charset="0"/>
            </a:endParaRPr>
          </a:p>
        </p:txBody>
      </p:sp>
      <p:cxnSp>
        <p:nvCxnSpPr>
          <p:cNvPr id="38" name="Straight Arrow Connector 37"/>
          <p:cNvCxnSpPr/>
          <p:nvPr/>
        </p:nvCxnSpPr>
        <p:spPr>
          <a:xfrm rot="5400000" flipH="1" flipV="1">
            <a:off x="3600556" y="4027878"/>
            <a:ext cx="1440160" cy="1008112"/>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ox(in)">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34822"/>
                                        </p:tgtEl>
                                        <p:attrNameLst>
                                          <p:attrName>style.visibility</p:attrName>
                                        </p:attrNameLst>
                                      </p:cBhvr>
                                      <p:to>
                                        <p:strVal val="visible"/>
                                      </p:to>
                                    </p:set>
                                    <p:anim calcmode="lin" valueType="num">
                                      <p:cBhvr additive="base">
                                        <p:cTn id="12" dur="500" fill="hold"/>
                                        <p:tgtEl>
                                          <p:spTgt spid="34822"/>
                                        </p:tgtEl>
                                        <p:attrNameLst>
                                          <p:attrName>ppt_x</p:attrName>
                                        </p:attrNameLst>
                                      </p:cBhvr>
                                      <p:tavLst>
                                        <p:tav tm="0">
                                          <p:val>
                                            <p:strVal val="0-#ppt_w/2"/>
                                          </p:val>
                                        </p:tav>
                                        <p:tav tm="100000">
                                          <p:val>
                                            <p:strVal val="#ppt_x"/>
                                          </p:val>
                                        </p:tav>
                                      </p:tavLst>
                                    </p:anim>
                                    <p:anim calcmode="lin" valueType="num">
                                      <p:cBhvr additive="base">
                                        <p:cTn id="13" dur="500" fill="hold"/>
                                        <p:tgtEl>
                                          <p:spTgt spid="34822"/>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34823"/>
                                        </p:tgtEl>
                                        <p:attrNameLst>
                                          <p:attrName>style.visibility</p:attrName>
                                        </p:attrNameLst>
                                      </p:cBhvr>
                                      <p:to>
                                        <p:strVal val="visible"/>
                                      </p:to>
                                    </p:set>
                                    <p:anim calcmode="lin" valueType="num">
                                      <p:cBhvr additive="base">
                                        <p:cTn id="22" dur="500" fill="hold"/>
                                        <p:tgtEl>
                                          <p:spTgt spid="34823"/>
                                        </p:tgtEl>
                                        <p:attrNameLst>
                                          <p:attrName>ppt_x</p:attrName>
                                        </p:attrNameLst>
                                      </p:cBhvr>
                                      <p:tavLst>
                                        <p:tav tm="0">
                                          <p:val>
                                            <p:strVal val="1+#ppt_w/2"/>
                                          </p:val>
                                        </p:tav>
                                        <p:tav tm="100000">
                                          <p:val>
                                            <p:strVal val="#ppt_x"/>
                                          </p:val>
                                        </p:tav>
                                      </p:tavLst>
                                    </p:anim>
                                    <p:anim calcmode="lin" valueType="num">
                                      <p:cBhvr additive="base">
                                        <p:cTn id="23" dur="500" fill="hold"/>
                                        <p:tgtEl>
                                          <p:spTgt spid="34823"/>
                                        </p:tgtEl>
                                        <p:attrNameLst>
                                          <p:attrName>ppt_y</p:attrName>
                                        </p:attrNameLst>
                                      </p:cBhvr>
                                      <p:tavLst>
                                        <p:tav tm="0">
                                          <p:val>
                                            <p:strVal val="0-#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1+#ppt_w/2"/>
                                          </p:val>
                                        </p:tav>
                                        <p:tav tm="100000">
                                          <p:val>
                                            <p:strVal val="#ppt_x"/>
                                          </p:val>
                                        </p:tav>
                                      </p:tavLst>
                                    </p:anim>
                                    <p:anim calcmode="lin" valueType="num">
                                      <p:cBhvr additive="base">
                                        <p:cTn id="27"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12"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0-#ppt_w/2"/>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0"/>
                                  </p:stCondLst>
                                  <p:childTnLst>
                                    <p:set>
                                      <p:cBhvr>
                                        <p:cTn id="35" dur="1" fill="hold">
                                          <p:stCondLst>
                                            <p:cond delay="0"/>
                                          </p:stCondLst>
                                        </p:cTn>
                                        <p:tgtEl>
                                          <p:spTgt spid="34829"/>
                                        </p:tgtEl>
                                        <p:attrNameLst>
                                          <p:attrName>style.visibility</p:attrName>
                                        </p:attrNameLst>
                                      </p:cBhvr>
                                      <p:to>
                                        <p:strVal val="visible"/>
                                      </p:to>
                                    </p:set>
                                    <p:anim calcmode="lin" valueType="num">
                                      <p:cBhvr additive="base">
                                        <p:cTn id="36" dur="500" fill="hold"/>
                                        <p:tgtEl>
                                          <p:spTgt spid="34829"/>
                                        </p:tgtEl>
                                        <p:attrNameLst>
                                          <p:attrName>ppt_x</p:attrName>
                                        </p:attrNameLst>
                                      </p:cBhvr>
                                      <p:tavLst>
                                        <p:tav tm="0">
                                          <p:val>
                                            <p:strVal val="0-#ppt_w/2"/>
                                          </p:val>
                                        </p:tav>
                                        <p:tav tm="100000">
                                          <p:val>
                                            <p:strVal val="#ppt_x"/>
                                          </p:val>
                                        </p:tav>
                                      </p:tavLst>
                                    </p:anim>
                                    <p:anim calcmode="lin" valueType="num">
                                      <p:cBhvr additive="base">
                                        <p:cTn id="37" dur="500" fill="hold"/>
                                        <p:tgtEl>
                                          <p:spTgt spid="34829"/>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6" fill="hold" grpId="0" nodeType="clickEffect">
                                  <p:stCondLst>
                                    <p:cond delay="0"/>
                                  </p:stCondLst>
                                  <p:childTnLst>
                                    <p:set>
                                      <p:cBhvr>
                                        <p:cTn id="41" dur="1" fill="hold">
                                          <p:stCondLst>
                                            <p:cond delay="0"/>
                                          </p:stCondLst>
                                        </p:cTn>
                                        <p:tgtEl>
                                          <p:spTgt spid="34827"/>
                                        </p:tgtEl>
                                        <p:attrNameLst>
                                          <p:attrName>style.visibility</p:attrName>
                                        </p:attrNameLst>
                                      </p:cBhvr>
                                      <p:to>
                                        <p:strVal val="visible"/>
                                      </p:to>
                                    </p:set>
                                    <p:anim calcmode="lin" valueType="num">
                                      <p:cBhvr additive="base">
                                        <p:cTn id="42" dur="500" fill="hold"/>
                                        <p:tgtEl>
                                          <p:spTgt spid="34827"/>
                                        </p:tgtEl>
                                        <p:attrNameLst>
                                          <p:attrName>ppt_x</p:attrName>
                                        </p:attrNameLst>
                                      </p:cBhvr>
                                      <p:tavLst>
                                        <p:tav tm="0">
                                          <p:val>
                                            <p:strVal val="1+#ppt_w/2"/>
                                          </p:val>
                                        </p:tav>
                                        <p:tav tm="100000">
                                          <p:val>
                                            <p:strVal val="#ppt_x"/>
                                          </p:val>
                                        </p:tav>
                                      </p:tavLst>
                                    </p:anim>
                                    <p:anim calcmode="lin" valueType="num">
                                      <p:cBhvr additive="base">
                                        <p:cTn id="43" dur="500" fill="hold"/>
                                        <p:tgtEl>
                                          <p:spTgt spid="34827"/>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1+#ppt_w/2"/>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4" fill="hold" nodeType="click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ppt_x"/>
                                          </p:val>
                                        </p:tav>
                                        <p:tav tm="100000">
                                          <p:val>
                                            <p:strVal val="#ppt_x"/>
                                          </p:val>
                                        </p:tav>
                                      </p:tavLst>
                                    </p:anim>
                                    <p:anim calcmode="lin" valueType="num">
                                      <p:cBhvr additive="base">
                                        <p:cTn id="53" dur="500" fill="hold"/>
                                        <p:tgtEl>
                                          <p:spTgt spid="38"/>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4830"/>
                                        </p:tgtEl>
                                        <p:attrNameLst>
                                          <p:attrName>style.visibility</p:attrName>
                                        </p:attrNameLst>
                                      </p:cBhvr>
                                      <p:to>
                                        <p:strVal val="visible"/>
                                      </p:to>
                                    </p:set>
                                    <p:anim calcmode="lin" valueType="num">
                                      <p:cBhvr additive="base">
                                        <p:cTn id="56" dur="500" fill="hold"/>
                                        <p:tgtEl>
                                          <p:spTgt spid="34830"/>
                                        </p:tgtEl>
                                        <p:attrNameLst>
                                          <p:attrName>ppt_x</p:attrName>
                                        </p:attrNameLst>
                                      </p:cBhvr>
                                      <p:tavLst>
                                        <p:tav tm="0">
                                          <p:val>
                                            <p:strVal val="#ppt_x"/>
                                          </p:val>
                                        </p:tav>
                                        <p:tav tm="100000">
                                          <p:val>
                                            <p:strVal val="#ppt_x"/>
                                          </p:val>
                                        </p:tav>
                                      </p:tavLst>
                                    </p:anim>
                                    <p:anim calcmode="lin" valueType="num">
                                      <p:cBhvr additive="base">
                                        <p:cTn id="57" dur="500" fill="hold"/>
                                        <p:tgtEl>
                                          <p:spTgt spid="348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P spid="34822" grpId="0"/>
      <p:bldP spid="34823" grpId="0"/>
      <p:bldP spid="34827" grpId="0"/>
      <p:bldP spid="34829" grpId="0"/>
      <p:bldP spid="348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03200"/>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from Newspaper</a:t>
            </a:r>
            <a:endParaRPr lang="en-US" dirty="0"/>
          </a:p>
        </p:txBody>
      </p:sp>
      <p:sp>
        <p:nvSpPr>
          <p:cNvPr id="37891" name="TextBox 4"/>
          <p:cNvSpPr txBox="1">
            <a:spLocks noChangeArrowheads="1"/>
          </p:cNvSpPr>
          <p:nvPr/>
        </p:nvSpPr>
        <p:spPr bwMode="auto">
          <a:xfrm>
            <a:off x="395288" y="1133475"/>
            <a:ext cx="8391525" cy="2554288"/>
          </a:xfrm>
          <a:prstGeom prst="rect">
            <a:avLst/>
          </a:prstGeom>
          <a:noFill/>
          <a:ln w="9525">
            <a:noFill/>
            <a:miter lim="800000"/>
            <a:headEnd/>
            <a:tailEnd/>
          </a:ln>
        </p:spPr>
        <p:txBody>
          <a:bodyPr>
            <a:spAutoFit/>
          </a:bodyPr>
          <a:lstStyle/>
          <a:p>
            <a:endParaRPr lang="en-US" sz="2000" i="0"/>
          </a:p>
          <a:p>
            <a:endParaRPr lang="en-US" sz="2000" i="0">
              <a:solidFill>
                <a:srgbClr val="FF0000"/>
              </a:solidFill>
            </a:endParaRPr>
          </a:p>
          <a:p>
            <a:r>
              <a:rPr lang="en-US" sz="2000" i="0">
                <a:solidFill>
                  <a:srgbClr val="FF0000"/>
                </a:solidFill>
              </a:rPr>
              <a:t>In-text</a:t>
            </a:r>
            <a:r>
              <a:rPr lang="en-US" sz="2000" i="0"/>
              <a:t>: Last Name (Year Published) p. Pages Used</a:t>
            </a:r>
          </a:p>
          <a:p>
            <a:endParaRPr lang="en-US" sz="2000" i="0">
              <a:solidFill>
                <a:srgbClr val="FF0000"/>
              </a:solidFill>
            </a:endParaRPr>
          </a:p>
          <a:p>
            <a:r>
              <a:rPr lang="en-US" sz="2000" i="0">
                <a:solidFill>
                  <a:srgbClr val="FF0000"/>
                </a:solidFill>
              </a:rPr>
              <a:t>Citation</a:t>
            </a:r>
            <a:r>
              <a:rPr lang="en-US" sz="2000" i="0"/>
              <a:t>: Author(s) of article, initials. Year of publication).‘Title of article’, </a:t>
            </a:r>
            <a:r>
              <a:rPr lang="en-US" sz="2000"/>
              <a:t>Title of newspaper</a:t>
            </a:r>
            <a:r>
              <a:rPr lang="en-US" sz="2000" i="0"/>
              <a:t>, Day month, Page number(s).</a:t>
            </a:r>
          </a:p>
          <a:p>
            <a:endParaRPr lang="en-US" sz="2000" i="0"/>
          </a:p>
          <a:p>
            <a:endParaRPr lang="en-US" sz="20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31749" name="Picture 8" descr="newspaper.jpg"/>
          <p:cNvPicPr>
            <a:picLocks noChangeAspect="1"/>
          </p:cNvPicPr>
          <p:nvPr/>
        </p:nvPicPr>
        <p:blipFill>
          <a:blip r:embed="rId2"/>
          <a:srcRect/>
          <a:stretch>
            <a:fillRect/>
          </a:stretch>
        </p:blipFill>
        <p:spPr bwMode="auto">
          <a:xfrm>
            <a:off x="6286500" y="3929063"/>
            <a:ext cx="2428875" cy="1820862"/>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7891">
                                            <p:txEl>
                                              <p:pRg st="2" end="2"/>
                                            </p:txEl>
                                          </p:spTgt>
                                        </p:tgtEl>
                                        <p:attrNameLst>
                                          <p:attrName>style.visibility</p:attrName>
                                        </p:attrNameLst>
                                      </p:cBhvr>
                                      <p:to>
                                        <p:strVal val="visible"/>
                                      </p:to>
                                    </p:set>
                                    <p:animEffect transition="in" filter="box(in)">
                                      <p:cBhvr>
                                        <p:cTn id="7" dur="500"/>
                                        <p:tgtEl>
                                          <p:spTgt spid="37891">
                                            <p:txEl>
                                              <p:pRg st="2" end="2"/>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7891">
                                            <p:txEl>
                                              <p:pRg st="4" end="4"/>
                                            </p:txEl>
                                          </p:spTgt>
                                        </p:tgtEl>
                                        <p:attrNameLst>
                                          <p:attrName>style.visibility</p:attrName>
                                        </p:attrNameLst>
                                      </p:cBhvr>
                                      <p:to>
                                        <p:strVal val="visible"/>
                                      </p:to>
                                    </p:set>
                                    <p:animEffect transition="in" filter="box(in)">
                                      <p:cBhvr>
                                        <p:cTn id="10" dur="500"/>
                                        <p:tgtEl>
                                          <p:spTgt spid="378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Illustration – Newspaper</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aphicFrame>
        <p:nvGraphicFramePr>
          <p:cNvPr id="17" name="Diagram 16"/>
          <p:cNvGraphicFramePr/>
          <p:nvPr/>
        </p:nvGraphicFramePr>
        <p:xfrm>
          <a:off x="1370661" y="3083359"/>
          <a:ext cx="7200800" cy="12186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918" name="TextBox 5"/>
          <p:cNvSpPr txBox="1">
            <a:spLocks noChangeArrowheads="1"/>
          </p:cNvSpPr>
          <p:nvPr/>
        </p:nvSpPr>
        <p:spPr bwMode="auto">
          <a:xfrm>
            <a:off x="577850" y="2003425"/>
            <a:ext cx="3025775" cy="830263"/>
          </a:xfrm>
          <a:prstGeom prst="rect">
            <a:avLst/>
          </a:prstGeom>
          <a:noFill/>
          <a:ln w="9525">
            <a:noFill/>
            <a:miter lim="800000"/>
            <a:headEnd/>
            <a:tailEnd/>
          </a:ln>
        </p:spPr>
        <p:txBody>
          <a:bodyPr>
            <a:spAutoFit/>
          </a:bodyPr>
          <a:lstStyle/>
          <a:p>
            <a:r>
              <a:rPr lang="en-GB" sz="1600" b="1" i="0"/>
              <a:t>Author(s)</a:t>
            </a:r>
          </a:p>
          <a:p>
            <a:r>
              <a:rPr lang="en-GB" sz="1600" i="0"/>
              <a:t>Surname, Initial(s). </a:t>
            </a:r>
          </a:p>
          <a:p>
            <a:r>
              <a:rPr lang="en-GB" sz="1600" i="0"/>
              <a:t>Use &amp; between two authors.</a:t>
            </a:r>
            <a:endParaRPr lang="en-US" sz="1600" i="0"/>
          </a:p>
        </p:txBody>
      </p:sp>
      <p:sp>
        <p:nvSpPr>
          <p:cNvPr id="38919" name="TextBox 6"/>
          <p:cNvSpPr txBox="1">
            <a:spLocks noChangeArrowheads="1"/>
          </p:cNvSpPr>
          <p:nvPr/>
        </p:nvSpPr>
        <p:spPr bwMode="auto">
          <a:xfrm>
            <a:off x="3098800" y="1643063"/>
            <a:ext cx="2376488" cy="584200"/>
          </a:xfrm>
          <a:prstGeom prst="rect">
            <a:avLst/>
          </a:prstGeom>
          <a:noFill/>
          <a:ln w="9525">
            <a:noFill/>
            <a:miter lim="800000"/>
            <a:headEnd/>
            <a:tailEnd/>
          </a:ln>
        </p:spPr>
        <p:txBody>
          <a:bodyPr>
            <a:spAutoFit/>
          </a:bodyPr>
          <a:lstStyle/>
          <a:p>
            <a:r>
              <a:rPr lang="en-GB" sz="1600" b="1" i="0"/>
              <a:t>Date</a:t>
            </a:r>
          </a:p>
          <a:p>
            <a:r>
              <a:rPr lang="en-GB" sz="1600" i="0"/>
              <a:t>Year of publication</a:t>
            </a:r>
            <a:endParaRPr lang="en-US" sz="1600" i="0"/>
          </a:p>
        </p:txBody>
      </p:sp>
      <p:sp>
        <p:nvSpPr>
          <p:cNvPr id="38920" name="TextBox 7"/>
          <p:cNvSpPr txBox="1">
            <a:spLocks noChangeArrowheads="1"/>
          </p:cNvSpPr>
          <p:nvPr/>
        </p:nvSpPr>
        <p:spPr bwMode="auto">
          <a:xfrm>
            <a:off x="5619750" y="2003425"/>
            <a:ext cx="3024188" cy="584200"/>
          </a:xfrm>
          <a:prstGeom prst="rect">
            <a:avLst/>
          </a:prstGeom>
          <a:noFill/>
          <a:ln w="9525">
            <a:noFill/>
            <a:miter lim="800000"/>
            <a:headEnd/>
            <a:tailEnd/>
          </a:ln>
        </p:spPr>
        <p:txBody>
          <a:bodyPr>
            <a:spAutoFit/>
          </a:bodyPr>
          <a:lstStyle/>
          <a:p>
            <a:r>
              <a:rPr lang="en-GB" sz="1600" b="1" i="0"/>
              <a:t>Article Title </a:t>
            </a:r>
          </a:p>
          <a:p>
            <a:r>
              <a:rPr lang="en-GB" sz="1600" i="0"/>
              <a:t>In sentence case</a:t>
            </a:r>
            <a:endParaRPr lang="en-US" sz="1600" i="0"/>
          </a:p>
        </p:txBody>
      </p:sp>
      <p:sp>
        <p:nvSpPr>
          <p:cNvPr id="38921" name="TextBox 8"/>
          <p:cNvSpPr txBox="1">
            <a:spLocks noChangeArrowheads="1"/>
          </p:cNvSpPr>
          <p:nvPr/>
        </p:nvSpPr>
        <p:spPr bwMode="auto">
          <a:xfrm>
            <a:off x="357188" y="4500563"/>
            <a:ext cx="3024187" cy="584200"/>
          </a:xfrm>
          <a:prstGeom prst="rect">
            <a:avLst/>
          </a:prstGeom>
          <a:noFill/>
          <a:ln w="9525">
            <a:noFill/>
            <a:miter lim="800000"/>
            <a:headEnd/>
            <a:tailEnd/>
          </a:ln>
        </p:spPr>
        <p:txBody>
          <a:bodyPr>
            <a:spAutoFit/>
          </a:bodyPr>
          <a:lstStyle/>
          <a:p>
            <a:r>
              <a:rPr lang="en-GB" sz="1600" b="1" i="0"/>
              <a:t>Title of Newspaper</a:t>
            </a:r>
          </a:p>
          <a:p>
            <a:r>
              <a:rPr lang="en-GB" sz="1600" i="0"/>
              <a:t>In Title Case and italicised</a:t>
            </a:r>
            <a:endParaRPr lang="en-US" sz="1600" i="0"/>
          </a:p>
        </p:txBody>
      </p:sp>
      <p:cxnSp>
        <p:nvCxnSpPr>
          <p:cNvPr id="31" name="Straight Arrow Connector 30"/>
          <p:cNvCxnSpPr/>
          <p:nvPr/>
        </p:nvCxnSpPr>
        <p:spPr>
          <a:xfrm>
            <a:off x="1785918" y="2714620"/>
            <a:ext cx="720080" cy="576064"/>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H="1">
            <a:off x="3304962" y="2552899"/>
            <a:ext cx="1138300" cy="318735"/>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1000100" y="3786190"/>
            <a:ext cx="3408243" cy="809338"/>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flipV="1">
            <a:off x="6072199" y="2651310"/>
            <a:ext cx="915087" cy="634813"/>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38926" name="TextBox 24"/>
          <p:cNvSpPr txBox="1">
            <a:spLocks noChangeArrowheads="1"/>
          </p:cNvSpPr>
          <p:nvPr/>
        </p:nvSpPr>
        <p:spPr bwMode="auto">
          <a:xfrm>
            <a:off x="4467225" y="4543425"/>
            <a:ext cx="3744913" cy="1077913"/>
          </a:xfrm>
          <a:prstGeom prst="rect">
            <a:avLst/>
          </a:prstGeom>
          <a:noFill/>
          <a:ln w="9525">
            <a:noFill/>
            <a:miter lim="800000"/>
            <a:headEnd/>
            <a:tailEnd/>
          </a:ln>
        </p:spPr>
        <p:txBody>
          <a:bodyPr>
            <a:spAutoFit/>
          </a:bodyPr>
          <a:lstStyle/>
          <a:p>
            <a:r>
              <a:rPr lang="en-GB" sz="1600" b="1" i="0"/>
              <a:t>Page Access information</a:t>
            </a:r>
          </a:p>
          <a:p>
            <a:r>
              <a:rPr lang="en-GB" sz="1600" i="0"/>
              <a:t>Date and Month</a:t>
            </a:r>
          </a:p>
          <a:p>
            <a:r>
              <a:rPr lang="en-GB" sz="1600" i="0"/>
              <a:t>p. Page number</a:t>
            </a:r>
          </a:p>
          <a:p>
            <a:r>
              <a:rPr lang="en-GB" sz="1600" i="0"/>
              <a:t> </a:t>
            </a:r>
            <a:endParaRPr lang="en-US" sz="1600" i="0"/>
          </a:p>
        </p:txBody>
      </p:sp>
      <p:cxnSp>
        <p:nvCxnSpPr>
          <p:cNvPr id="36" name="Straight Arrow Connector 35"/>
          <p:cNvCxnSpPr/>
          <p:nvPr/>
        </p:nvCxnSpPr>
        <p:spPr>
          <a:xfrm rot="5400000" flipH="1" flipV="1">
            <a:off x="5786161" y="4075647"/>
            <a:ext cx="861246" cy="282332"/>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pic>
        <p:nvPicPr>
          <p:cNvPr id="21" name="Picture 20" descr="newspaper_bw.jpg"/>
          <p:cNvPicPr>
            <a:picLocks noChangeAspect="1"/>
          </p:cNvPicPr>
          <p:nvPr/>
        </p:nvPicPr>
        <p:blipFill>
          <a:blip r:embed="rId6" cstate="print"/>
          <a:stretch>
            <a:fillRect/>
          </a:stretch>
        </p:blipFill>
        <p:spPr>
          <a:xfrm>
            <a:off x="7358082" y="3124936"/>
            <a:ext cx="1214446" cy="1161320"/>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in)">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38918"/>
                                        </p:tgtEl>
                                        <p:attrNameLst>
                                          <p:attrName>style.visibility</p:attrName>
                                        </p:attrNameLst>
                                      </p:cBhvr>
                                      <p:to>
                                        <p:strVal val="visible"/>
                                      </p:to>
                                    </p:set>
                                    <p:anim calcmode="lin" valueType="num">
                                      <p:cBhvr additive="base">
                                        <p:cTn id="12" dur="500" fill="hold"/>
                                        <p:tgtEl>
                                          <p:spTgt spid="38918"/>
                                        </p:tgtEl>
                                        <p:attrNameLst>
                                          <p:attrName>ppt_x</p:attrName>
                                        </p:attrNameLst>
                                      </p:cBhvr>
                                      <p:tavLst>
                                        <p:tav tm="0">
                                          <p:val>
                                            <p:strVal val="0-#ppt_w/2"/>
                                          </p:val>
                                        </p:tav>
                                        <p:tav tm="100000">
                                          <p:val>
                                            <p:strVal val="#ppt_x"/>
                                          </p:val>
                                        </p:tav>
                                      </p:tavLst>
                                    </p:anim>
                                    <p:anim calcmode="lin" valueType="num">
                                      <p:cBhvr additive="base">
                                        <p:cTn id="13" dur="500" fill="hold"/>
                                        <p:tgtEl>
                                          <p:spTgt spid="38918"/>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0-#ppt_w/2"/>
                                          </p:val>
                                        </p:tav>
                                        <p:tav tm="100000">
                                          <p:val>
                                            <p:strVal val="#ppt_x"/>
                                          </p:val>
                                        </p:tav>
                                      </p:tavLst>
                                    </p:anim>
                                    <p:anim calcmode="lin" valueType="num">
                                      <p:cBhvr additive="base">
                                        <p:cTn id="17"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38920"/>
                                        </p:tgtEl>
                                        <p:attrNameLst>
                                          <p:attrName>style.visibility</p:attrName>
                                        </p:attrNameLst>
                                      </p:cBhvr>
                                      <p:to>
                                        <p:strVal val="visible"/>
                                      </p:to>
                                    </p:set>
                                    <p:anim calcmode="lin" valueType="num">
                                      <p:cBhvr additive="base">
                                        <p:cTn id="22" dur="500" fill="hold"/>
                                        <p:tgtEl>
                                          <p:spTgt spid="38920"/>
                                        </p:tgtEl>
                                        <p:attrNameLst>
                                          <p:attrName>ppt_x</p:attrName>
                                        </p:attrNameLst>
                                      </p:cBhvr>
                                      <p:tavLst>
                                        <p:tav tm="0">
                                          <p:val>
                                            <p:strVal val="1+#ppt_w/2"/>
                                          </p:val>
                                        </p:tav>
                                        <p:tav tm="100000">
                                          <p:val>
                                            <p:strVal val="#ppt_x"/>
                                          </p:val>
                                        </p:tav>
                                      </p:tavLst>
                                    </p:anim>
                                    <p:anim calcmode="lin" valueType="num">
                                      <p:cBhvr additive="base">
                                        <p:cTn id="23" dur="500" fill="hold"/>
                                        <p:tgtEl>
                                          <p:spTgt spid="38920"/>
                                        </p:tgtEl>
                                        <p:attrNameLst>
                                          <p:attrName>ppt_y</p:attrName>
                                        </p:attrNameLst>
                                      </p:cBhvr>
                                      <p:tavLst>
                                        <p:tav tm="0">
                                          <p:val>
                                            <p:strVal val="0-#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1+#ppt_w/2"/>
                                          </p:val>
                                        </p:tav>
                                        <p:tav tm="100000">
                                          <p:val>
                                            <p:strVal val="#ppt_x"/>
                                          </p:val>
                                        </p:tav>
                                      </p:tavLst>
                                    </p:anim>
                                    <p:anim calcmode="lin" valueType="num">
                                      <p:cBhvr additive="base">
                                        <p:cTn id="27"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1" fill="hold" grpId="0" nodeType="clickEffect">
                                  <p:stCondLst>
                                    <p:cond delay="0"/>
                                  </p:stCondLst>
                                  <p:childTnLst>
                                    <p:set>
                                      <p:cBhvr>
                                        <p:cTn id="31" dur="1" fill="hold">
                                          <p:stCondLst>
                                            <p:cond delay="0"/>
                                          </p:stCondLst>
                                        </p:cTn>
                                        <p:tgtEl>
                                          <p:spTgt spid="38919"/>
                                        </p:tgtEl>
                                        <p:attrNameLst>
                                          <p:attrName>style.visibility</p:attrName>
                                        </p:attrNameLst>
                                      </p:cBhvr>
                                      <p:to>
                                        <p:strVal val="visible"/>
                                      </p:to>
                                    </p:set>
                                    <p:anim calcmode="lin" valueType="num">
                                      <p:cBhvr additive="base">
                                        <p:cTn id="32" dur="500" fill="hold"/>
                                        <p:tgtEl>
                                          <p:spTgt spid="38919"/>
                                        </p:tgtEl>
                                        <p:attrNameLst>
                                          <p:attrName>ppt_x</p:attrName>
                                        </p:attrNameLst>
                                      </p:cBhvr>
                                      <p:tavLst>
                                        <p:tav tm="0">
                                          <p:val>
                                            <p:strVal val="#ppt_x"/>
                                          </p:val>
                                        </p:tav>
                                        <p:tav tm="100000">
                                          <p:val>
                                            <p:strVal val="#ppt_x"/>
                                          </p:val>
                                        </p:tav>
                                      </p:tavLst>
                                    </p:anim>
                                    <p:anim calcmode="lin" valueType="num">
                                      <p:cBhvr additive="base">
                                        <p:cTn id="33" dur="500" fill="hold"/>
                                        <p:tgtEl>
                                          <p:spTgt spid="38919"/>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ppt_x"/>
                                          </p:val>
                                        </p:tav>
                                        <p:tav tm="100000">
                                          <p:val>
                                            <p:strVal val="#ppt_x"/>
                                          </p:val>
                                        </p:tav>
                                      </p:tavLst>
                                    </p:anim>
                                    <p:anim calcmode="lin" valueType="num">
                                      <p:cBhvr additive="base">
                                        <p:cTn id="37"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6" fill="hold" grpId="0" nodeType="clickEffect">
                                  <p:stCondLst>
                                    <p:cond delay="0"/>
                                  </p:stCondLst>
                                  <p:childTnLst>
                                    <p:set>
                                      <p:cBhvr>
                                        <p:cTn id="41" dur="1" fill="hold">
                                          <p:stCondLst>
                                            <p:cond delay="0"/>
                                          </p:stCondLst>
                                        </p:cTn>
                                        <p:tgtEl>
                                          <p:spTgt spid="38926"/>
                                        </p:tgtEl>
                                        <p:attrNameLst>
                                          <p:attrName>style.visibility</p:attrName>
                                        </p:attrNameLst>
                                      </p:cBhvr>
                                      <p:to>
                                        <p:strVal val="visible"/>
                                      </p:to>
                                    </p:set>
                                    <p:anim calcmode="lin" valueType="num">
                                      <p:cBhvr additive="base">
                                        <p:cTn id="42" dur="500" fill="hold"/>
                                        <p:tgtEl>
                                          <p:spTgt spid="38926"/>
                                        </p:tgtEl>
                                        <p:attrNameLst>
                                          <p:attrName>ppt_x</p:attrName>
                                        </p:attrNameLst>
                                      </p:cBhvr>
                                      <p:tavLst>
                                        <p:tav tm="0">
                                          <p:val>
                                            <p:strVal val="1+#ppt_w/2"/>
                                          </p:val>
                                        </p:tav>
                                        <p:tav tm="100000">
                                          <p:val>
                                            <p:strVal val="#ppt_x"/>
                                          </p:val>
                                        </p:tav>
                                      </p:tavLst>
                                    </p:anim>
                                    <p:anim calcmode="lin" valueType="num">
                                      <p:cBhvr additive="base">
                                        <p:cTn id="43" dur="500" fill="hold"/>
                                        <p:tgtEl>
                                          <p:spTgt spid="38926"/>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1+#ppt_w/2"/>
                                          </p:val>
                                        </p:tav>
                                        <p:tav tm="100000">
                                          <p:val>
                                            <p:strVal val="#ppt_x"/>
                                          </p:val>
                                        </p:tav>
                                      </p:tavLst>
                                    </p:anim>
                                    <p:anim calcmode="lin" valueType="num">
                                      <p:cBhvr additive="base">
                                        <p:cTn id="47"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12" fill="hold" grpId="0" nodeType="clickEffect">
                                  <p:stCondLst>
                                    <p:cond delay="0"/>
                                  </p:stCondLst>
                                  <p:childTnLst>
                                    <p:set>
                                      <p:cBhvr>
                                        <p:cTn id="51" dur="1" fill="hold">
                                          <p:stCondLst>
                                            <p:cond delay="0"/>
                                          </p:stCondLst>
                                        </p:cTn>
                                        <p:tgtEl>
                                          <p:spTgt spid="38921"/>
                                        </p:tgtEl>
                                        <p:attrNameLst>
                                          <p:attrName>style.visibility</p:attrName>
                                        </p:attrNameLst>
                                      </p:cBhvr>
                                      <p:to>
                                        <p:strVal val="visible"/>
                                      </p:to>
                                    </p:set>
                                    <p:anim calcmode="lin" valueType="num">
                                      <p:cBhvr additive="base">
                                        <p:cTn id="52" dur="500" fill="hold"/>
                                        <p:tgtEl>
                                          <p:spTgt spid="38921"/>
                                        </p:tgtEl>
                                        <p:attrNameLst>
                                          <p:attrName>ppt_x</p:attrName>
                                        </p:attrNameLst>
                                      </p:cBhvr>
                                      <p:tavLst>
                                        <p:tav tm="0">
                                          <p:val>
                                            <p:strVal val="0-#ppt_w/2"/>
                                          </p:val>
                                        </p:tav>
                                        <p:tav tm="100000">
                                          <p:val>
                                            <p:strVal val="#ppt_x"/>
                                          </p:val>
                                        </p:tav>
                                      </p:tavLst>
                                    </p:anim>
                                    <p:anim calcmode="lin" valueType="num">
                                      <p:cBhvr additive="base">
                                        <p:cTn id="53" dur="500" fill="hold"/>
                                        <p:tgtEl>
                                          <p:spTgt spid="38921"/>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fill="hold"/>
                                        <p:tgtEl>
                                          <p:spTgt spid="33"/>
                                        </p:tgtEl>
                                        <p:attrNameLst>
                                          <p:attrName>ppt_x</p:attrName>
                                        </p:attrNameLst>
                                      </p:cBhvr>
                                      <p:tavLst>
                                        <p:tav tm="0">
                                          <p:val>
                                            <p:strVal val="0-#ppt_w/2"/>
                                          </p:val>
                                        </p:tav>
                                        <p:tav tm="100000">
                                          <p:val>
                                            <p:strVal val="#ppt_x"/>
                                          </p:val>
                                        </p:tav>
                                      </p:tavLst>
                                    </p:anim>
                                    <p:anim calcmode="lin" valueType="num">
                                      <p:cBhvr additive="base">
                                        <p:cTn id="57"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38918" grpId="0"/>
      <p:bldP spid="38919" grpId="0"/>
      <p:bldP spid="38920" grpId="0"/>
      <p:bldP spid="38921" grpId="0"/>
      <p:bldP spid="389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from Course Materials/Lecture Notes</a:t>
            </a:r>
            <a:endParaRPr lang="en-US" dirty="0"/>
          </a:p>
        </p:txBody>
      </p:sp>
      <p:sp>
        <p:nvSpPr>
          <p:cNvPr id="39939" name="TextBox 4"/>
          <p:cNvSpPr txBox="1">
            <a:spLocks noChangeArrowheads="1"/>
          </p:cNvSpPr>
          <p:nvPr/>
        </p:nvSpPr>
        <p:spPr bwMode="auto">
          <a:xfrm>
            <a:off x="395288" y="1204913"/>
            <a:ext cx="8391525" cy="2862262"/>
          </a:xfrm>
          <a:prstGeom prst="rect">
            <a:avLst/>
          </a:prstGeom>
          <a:noFill/>
          <a:ln w="9525">
            <a:noFill/>
            <a:miter lim="800000"/>
            <a:headEnd/>
            <a:tailEnd/>
          </a:ln>
        </p:spPr>
        <p:txBody>
          <a:bodyPr>
            <a:spAutoFit/>
          </a:bodyPr>
          <a:lstStyle/>
          <a:p>
            <a:endParaRPr lang="en-US" sz="2000" i="0"/>
          </a:p>
          <a:p>
            <a:endParaRPr lang="en-US" sz="2000" i="0">
              <a:solidFill>
                <a:srgbClr val="FF0000"/>
              </a:solidFill>
            </a:endParaRPr>
          </a:p>
          <a:p>
            <a:r>
              <a:rPr lang="en-US" sz="2000" i="0">
                <a:solidFill>
                  <a:srgbClr val="FF0000"/>
                </a:solidFill>
              </a:rPr>
              <a:t>In-text</a:t>
            </a:r>
            <a:r>
              <a:rPr lang="en-US" sz="2000" i="0"/>
              <a:t>: Lecturer/Author’s Surname (Year of Publication)</a:t>
            </a:r>
          </a:p>
          <a:p>
            <a:endParaRPr lang="en-US" sz="2000" i="0">
              <a:solidFill>
                <a:srgbClr val="FF0000"/>
              </a:solidFill>
            </a:endParaRPr>
          </a:p>
          <a:p>
            <a:r>
              <a:rPr lang="en-US" sz="2000" i="0">
                <a:solidFill>
                  <a:srgbClr val="FF0000"/>
                </a:solidFill>
              </a:rPr>
              <a:t>Citation</a:t>
            </a:r>
            <a:r>
              <a:rPr lang="en-US" sz="2000" i="0"/>
              <a:t>: Author Surname, Initial(s). Year of Publication. </a:t>
            </a:r>
            <a:r>
              <a:rPr lang="en-US" sz="2000"/>
              <a:t>Subject Code Title of the study guide</a:t>
            </a:r>
            <a:r>
              <a:rPr lang="en-US" sz="2000" i="0"/>
              <a:t>. Publisher, Place of Publication.</a:t>
            </a:r>
            <a:r>
              <a:rPr lang="en-US" sz="2000"/>
              <a:t/>
            </a:r>
            <a:br>
              <a:rPr lang="en-US" sz="2000"/>
            </a:br>
            <a:r>
              <a:rPr lang="en-US" sz="2000"/>
              <a:t/>
            </a:r>
            <a:br>
              <a:rPr lang="en-US" sz="2000"/>
            </a:br>
            <a:endParaRPr lang="en-US" sz="2000" i="0"/>
          </a:p>
          <a:p>
            <a:endParaRPr lang="en-US" sz="20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33797" name="Picture 8" descr="1872459.jpg"/>
          <p:cNvPicPr>
            <a:picLocks noChangeAspect="1"/>
          </p:cNvPicPr>
          <p:nvPr/>
        </p:nvPicPr>
        <p:blipFill>
          <a:blip r:embed="rId2"/>
          <a:srcRect/>
          <a:stretch>
            <a:fillRect/>
          </a:stretch>
        </p:blipFill>
        <p:spPr bwMode="auto">
          <a:xfrm>
            <a:off x="6000750" y="3929063"/>
            <a:ext cx="2541588" cy="1820862"/>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9939">
                                            <p:txEl>
                                              <p:pRg st="2" end="2"/>
                                            </p:txEl>
                                          </p:spTgt>
                                        </p:tgtEl>
                                        <p:attrNameLst>
                                          <p:attrName>style.visibility</p:attrName>
                                        </p:attrNameLst>
                                      </p:cBhvr>
                                      <p:to>
                                        <p:strVal val="visible"/>
                                      </p:to>
                                    </p:set>
                                    <p:animEffect transition="in" filter="box(in)">
                                      <p:cBhvr>
                                        <p:cTn id="7" dur="500"/>
                                        <p:tgtEl>
                                          <p:spTgt spid="39939">
                                            <p:txEl>
                                              <p:pRg st="2" end="2"/>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9939">
                                            <p:txEl>
                                              <p:pRg st="4" end="4"/>
                                            </p:txEl>
                                          </p:spTgt>
                                        </p:tgtEl>
                                        <p:attrNameLst>
                                          <p:attrName>style.visibility</p:attrName>
                                        </p:attrNameLst>
                                      </p:cBhvr>
                                      <p:to>
                                        <p:strVal val="visible"/>
                                      </p:to>
                                    </p:set>
                                    <p:animEffect transition="in" filter="box(in)">
                                      <p:cBhvr>
                                        <p:cTn id="10" dur="500"/>
                                        <p:tgtEl>
                                          <p:spTgt spid="399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Illustration – Course Materials</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aphicFrame>
        <p:nvGraphicFramePr>
          <p:cNvPr id="17" name="Diagram 16"/>
          <p:cNvGraphicFramePr/>
          <p:nvPr/>
        </p:nvGraphicFramePr>
        <p:xfrm>
          <a:off x="1370661" y="3083359"/>
          <a:ext cx="7200800" cy="12186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0966" name="TextBox 5"/>
          <p:cNvSpPr txBox="1">
            <a:spLocks noChangeArrowheads="1"/>
          </p:cNvSpPr>
          <p:nvPr/>
        </p:nvSpPr>
        <p:spPr bwMode="auto">
          <a:xfrm>
            <a:off x="577850" y="2003425"/>
            <a:ext cx="3025775" cy="830263"/>
          </a:xfrm>
          <a:prstGeom prst="rect">
            <a:avLst/>
          </a:prstGeom>
          <a:noFill/>
          <a:ln w="9525">
            <a:noFill/>
            <a:miter lim="800000"/>
            <a:headEnd/>
            <a:tailEnd/>
          </a:ln>
        </p:spPr>
        <p:txBody>
          <a:bodyPr>
            <a:spAutoFit/>
          </a:bodyPr>
          <a:lstStyle/>
          <a:p>
            <a:r>
              <a:rPr lang="en-GB" sz="1600" b="1" i="0"/>
              <a:t>Author(s)</a:t>
            </a:r>
          </a:p>
          <a:p>
            <a:r>
              <a:rPr lang="en-GB" sz="1600" i="0"/>
              <a:t>Surname, Initial(s). </a:t>
            </a:r>
          </a:p>
          <a:p>
            <a:r>
              <a:rPr lang="en-GB" sz="1600" i="0"/>
              <a:t>Use &amp; between two authors.</a:t>
            </a:r>
            <a:endParaRPr lang="en-US" sz="1600" i="0"/>
          </a:p>
        </p:txBody>
      </p:sp>
      <p:sp>
        <p:nvSpPr>
          <p:cNvPr id="40967" name="TextBox 6"/>
          <p:cNvSpPr txBox="1">
            <a:spLocks noChangeArrowheads="1"/>
          </p:cNvSpPr>
          <p:nvPr/>
        </p:nvSpPr>
        <p:spPr bwMode="auto">
          <a:xfrm>
            <a:off x="3098800" y="1643063"/>
            <a:ext cx="2376488" cy="584200"/>
          </a:xfrm>
          <a:prstGeom prst="rect">
            <a:avLst/>
          </a:prstGeom>
          <a:noFill/>
          <a:ln w="9525">
            <a:noFill/>
            <a:miter lim="800000"/>
            <a:headEnd/>
            <a:tailEnd/>
          </a:ln>
        </p:spPr>
        <p:txBody>
          <a:bodyPr>
            <a:spAutoFit/>
          </a:bodyPr>
          <a:lstStyle/>
          <a:p>
            <a:r>
              <a:rPr lang="en-GB" sz="1600" b="1" i="0"/>
              <a:t>Date</a:t>
            </a:r>
          </a:p>
          <a:p>
            <a:r>
              <a:rPr lang="en-GB" sz="1600" i="0"/>
              <a:t>Year of publication</a:t>
            </a:r>
            <a:endParaRPr lang="en-US" sz="1600" i="0"/>
          </a:p>
        </p:txBody>
      </p:sp>
      <p:sp>
        <p:nvSpPr>
          <p:cNvPr id="40968" name="TextBox 7"/>
          <p:cNvSpPr txBox="1">
            <a:spLocks noChangeArrowheads="1"/>
          </p:cNvSpPr>
          <p:nvPr/>
        </p:nvSpPr>
        <p:spPr bwMode="auto">
          <a:xfrm>
            <a:off x="5619750" y="1857375"/>
            <a:ext cx="3024188" cy="584200"/>
          </a:xfrm>
          <a:prstGeom prst="rect">
            <a:avLst/>
          </a:prstGeom>
          <a:noFill/>
          <a:ln w="9525">
            <a:noFill/>
            <a:miter lim="800000"/>
            <a:headEnd/>
            <a:tailEnd/>
          </a:ln>
        </p:spPr>
        <p:txBody>
          <a:bodyPr>
            <a:spAutoFit/>
          </a:bodyPr>
          <a:lstStyle/>
          <a:p>
            <a:r>
              <a:rPr lang="en-GB" sz="1600" b="1" i="0"/>
              <a:t>Subject Code Title</a:t>
            </a:r>
          </a:p>
          <a:p>
            <a:r>
              <a:rPr lang="en-GB" sz="1600" i="0"/>
              <a:t>In Title Case and italicised</a:t>
            </a:r>
            <a:endParaRPr lang="en-US" sz="1600" i="0"/>
          </a:p>
        </p:txBody>
      </p:sp>
      <p:sp>
        <p:nvSpPr>
          <p:cNvPr id="40969" name="TextBox 8"/>
          <p:cNvSpPr txBox="1">
            <a:spLocks noChangeArrowheads="1"/>
          </p:cNvSpPr>
          <p:nvPr/>
        </p:nvSpPr>
        <p:spPr bwMode="auto">
          <a:xfrm>
            <a:off x="762000" y="4733925"/>
            <a:ext cx="3024188" cy="338138"/>
          </a:xfrm>
          <a:prstGeom prst="rect">
            <a:avLst/>
          </a:prstGeom>
          <a:noFill/>
          <a:ln w="9525">
            <a:noFill/>
            <a:miter lim="800000"/>
            <a:headEnd/>
            <a:tailEnd/>
          </a:ln>
        </p:spPr>
        <p:txBody>
          <a:bodyPr>
            <a:spAutoFit/>
          </a:bodyPr>
          <a:lstStyle/>
          <a:p>
            <a:r>
              <a:rPr lang="en-GB" sz="1600" b="1" i="0"/>
              <a:t>Publisher</a:t>
            </a:r>
          </a:p>
        </p:txBody>
      </p:sp>
      <p:cxnSp>
        <p:nvCxnSpPr>
          <p:cNvPr id="31" name="Straight Arrow Connector 30"/>
          <p:cNvCxnSpPr/>
          <p:nvPr/>
        </p:nvCxnSpPr>
        <p:spPr>
          <a:xfrm>
            <a:off x="1785918" y="2714620"/>
            <a:ext cx="720080" cy="576064"/>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H="1">
            <a:off x="3090648" y="2552899"/>
            <a:ext cx="1138300" cy="318735"/>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1643042" y="4071942"/>
            <a:ext cx="2428892" cy="714380"/>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flipV="1">
            <a:off x="6072199" y="2651310"/>
            <a:ext cx="915087" cy="634813"/>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0974" name="TextBox 24"/>
          <p:cNvSpPr txBox="1">
            <a:spLocks noChangeArrowheads="1"/>
          </p:cNvSpPr>
          <p:nvPr/>
        </p:nvSpPr>
        <p:spPr bwMode="auto">
          <a:xfrm>
            <a:off x="4756150" y="4779963"/>
            <a:ext cx="3744913" cy="831850"/>
          </a:xfrm>
          <a:prstGeom prst="rect">
            <a:avLst/>
          </a:prstGeom>
          <a:noFill/>
          <a:ln w="9525">
            <a:noFill/>
            <a:miter lim="800000"/>
            <a:headEnd/>
            <a:tailEnd/>
          </a:ln>
        </p:spPr>
        <p:txBody>
          <a:bodyPr>
            <a:spAutoFit/>
          </a:bodyPr>
          <a:lstStyle/>
          <a:p>
            <a:r>
              <a:rPr lang="en-GB" sz="1600" b="1" i="0"/>
              <a:t>Place of Publication or Unpublished</a:t>
            </a:r>
          </a:p>
          <a:p>
            <a:r>
              <a:rPr lang="en-GB" sz="1600" i="0"/>
              <a:t>Country/City/State</a:t>
            </a:r>
          </a:p>
          <a:p>
            <a:r>
              <a:rPr lang="en-GB" sz="1600" i="0"/>
              <a:t> </a:t>
            </a:r>
            <a:endParaRPr lang="en-US" sz="1600" i="0"/>
          </a:p>
        </p:txBody>
      </p:sp>
      <p:cxnSp>
        <p:nvCxnSpPr>
          <p:cNvPr id="36" name="Straight Arrow Connector 35"/>
          <p:cNvCxnSpPr/>
          <p:nvPr/>
        </p:nvCxnSpPr>
        <p:spPr>
          <a:xfrm rot="10800000">
            <a:off x="5214942" y="4000504"/>
            <a:ext cx="860676" cy="646932"/>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pic>
        <p:nvPicPr>
          <p:cNvPr id="19" name="Picture 6" descr="http://www.geelonglibraries.vic.gov.au/sites/default/files/images/Colourful-Books-web.png"/>
          <p:cNvPicPr>
            <a:picLocks noChangeAspect="1" noChangeArrowheads="1"/>
          </p:cNvPicPr>
          <p:nvPr/>
        </p:nvPicPr>
        <p:blipFill>
          <a:blip r:embed="rId6" cstate="print"/>
          <a:srcRect/>
          <a:stretch>
            <a:fillRect/>
          </a:stretch>
        </p:blipFill>
        <p:spPr bwMode="auto">
          <a:xfrm>
            <a:off x="7358082" y="3071811"/>
            <a:ext cx="1214446" cy="1214446"/>
          </a:xfrm>
          <a:prstGeom prst="ellipse">
            <a:avLst/>
          </a:prstGeom>
          <a:ln w="63500" cap="rnd">
            <a:solidFill>
              <a:schemeClr val="accent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in)">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40966"/>
                                        </p:tgtEl>
                                        <p:attrNameLst>
                                          <p:attrName>style.visibility</p:attrName>
                                        </p:attrNameLst>
                                      </p:cBhvr>
                                      <p:to>
                                        <p:strVal val="visible"/>
                                      </p:to>
                                    </p:set>
                                    <p:anim calcmode="lin" valueType="num">
                                      <p:cBhvr additive="base">
                                        <p:cTn id="12" dur="500" fill="hold"/>
                                        <p:tgtEl>
                                          <p:spTgt spid="40966"/>
                                        </p:tgtEl>
                                        <p:attrNameLst>
                                          <p:attrName>ppt_x</p:attrName>
                                        </p:attrNameLst>
                                      </p:cBhvr>
                                      <p:tavLst>
                                        <p:tav tm="0">
                                          <p:val>
                                            <p:strVal val="0-#ppt_w/2"/>
                                          </p:val>
                                        </p:tav>
                                        <p:tav tm="100000">
                                          <p:val>
                                            <p:strVal val="#ppt_x"/>
                                          </p:val>
                                        </p:tav>
                                      </p:tavLst>
                                    </p:anim>
                                    <p:anim calcmode="lin" valueType="num">
                                      <p:cBhvr additive="base">
                                        <p:cTn id="13" dur="500" fill="hold"/>
                                        <p:tgtEl>
                                          <p:spTgt spid="40966"/>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0-#ppt_w/2"/>
                                          </p:val>
                                        </p:tav>
                                        <p:tav tm="100000">
                                          <p:val>
                                            <p:strVal val="#ppt_x"/>
                                          </p:val>
                                        </p:tav>
                                      </p:tavLst>
                                    </p:anim>
                                    <p:anim calcmode="lin" valueType="num">
                                      <p:cBhvr additive="base">
                                        <p:cTn id="17"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40968"/>
                                        </p:tgtEl>
                                        <p:attrNameLst>
                                          <p:attrName>style.visibility</p:attrName>
                                        </p:attrNameLst>
                                      </p:cBhvr>
                                      <p:to>
                                        <p:strVal val="visible"/>
                                      </p:to>
                                    </p:set>
                                    <p:anim calcmode="lin" valueType="num">
                                      <p:cBhvr additive="base">
                                        <p:cTn id="22" dur="500" fill="hold"/>
                                        <p:tgtEl>
                                          <p:spTgt spid="40968"/>
                                        </p:tgtEl>
                                        <p:attrNameLst>
                                          <p:attrName>ppt_x</p:attrName>
                                        </p:attrNameLst>
                                      </p:cBhvr>
                                      <p:tavLst>
                                        <p:tav tm="0">
                                          <p:val>
                                            <p:strVal val="1+#ppt_w/2"/>
                                          </p:val>
                                        </p:tav>
                                        <p:tav tm="100000">
                                          <p:val>
                                            <p:strVal val="#ppt_x"/>
                                          </p:val>
                                        </p:tav>
                                      </p:tavLst>
                                    </p:anim>
                                    <p:anim calcmode="lin" valueType="num">
                                      <p:cBhvr additive="base">
                                        <p:cTn id="23" dur="500" fill="hold"/>
                                        <p:tgtEl>
                                          <p:spTgt spid="40968"/>
                                        </p:tgtEl>
                                        <p:attrNameLst>
                                          <p:attrName>ppt_y</p:attrName>
                                        </p:attrNameLst>
                                      </p:cBhvr>
                                      <p:tavLst>
                                        <p:tav tm="0">
                                          <p:val>
                                            <p:strVal val="0-#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1+#ppt_w/2"/>
                                          </p:val>
                                        </p:tav>
                                        <p:tav tm="100000">
                                          <p:val>
                                            <p:strVal val="#ppt_x"/>
                                          </p:val>
                                        </p:tav>
                                      </p:tavLst>
                                    </p:anim>
                                    <p:anim calcmode="lin" valueType="num">
                                      <p:cBhvr additive="base">
                                        <p:cTn id="27"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1" fill="hold" grpId="0" nodeType="clickEffect">
                                  <p:stCondLst>
                                    <p:cond delay="0"/>
                                  </p:stCondLst>
                                  <p:childTnLst>
                                    <p:set>
                                      <p:cBhvr>
                                        <p:cTn id="31" dur="1" fill="hold">
                                          <p:stCondLst>
                                            <p:cond delay="0"/>
                                          </p:stCondLst>
                                        </p:cTn>
                                        <p:tgtEl>
                                          <p:spTgt spid="40967"/>
                                        </p:tgtEl>
                                        <p:attrNameLst>
                                          <p:attrName>style.visibility</p:attrName>
                                        </p:attrNameLst>
                                      </p:cBhvr>
                                      <p:to>
                                        <p:strVal val="visible"/>
                                      </p:to>
                                    </p:set>
                                    <p:anim calcmode="lin" valueType="num">
                                      <p:cBhvr additive="base">
                                        <p:cTn id="32" dur="500" fill="hold"/>
                                        <p:tgtEl>
                                          <p:spTgt spid="40967"/>
                                        </p:tgtEl>
                                        <p:attrNameLst>
                                          <p:attrName>ppt_x</p:attrName>
                                        </p:attrNameLst>
                                      </p:cBhvr>
                                      <p:tavLst>
                                        <p:tav tm="0">
                                          <p:val>
                                            <p:strVal val="#ppt_x"/>
                                          </p:val>
                                        </p:tav>
                                        <p:tav tm="100000">
                                          <p:val>
                                            <p:strVal val="#ppt_x"/>
                                          </p:val>
                                        </p:tav>
                                      </p:tavLst>
                                    </p:anim>
                                    <p:anim calcmode="lin" valueType="num">
                                      <p:cBhvr additive="base">
                                        <p:cTn id="33" dur="500" fill="hold"/>
                                        <p:tgtEl>
                                          <p:spTgt spid="40967"/>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ppt_x"/>
                                          </p:val>
                                        </p:tav>
                                        <p:tav tm="100000">
                                          <p:val>
                                            <p:strVal val="#ppt_x"/>
                                          </p:val>
                                        </p:tav>
                                      </p:tavLst>
                                    </p:anim>
                                    <p:anim calcmode="lin" valueType="num">
                                      <p:cBhvr additive="base">
                                        <p:cTn id="37"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6" fill="hold" grpId="0" nodeType="clickEffect">
                                  <p:stCondLst>
                                    <p:cond delay="0"/>
                                  </p:stCondLst>
                                  <p:childTnLst>
                                    <p:set>
                                      <p:cBhvr>
                                        <p:cTn id="41" dur="1" fill="hold">
                                          <p:stCondLst>
                                            <p:cond delay="0"/>
                                          </p:stCondLst>
                                        </p:cTn>
                                        <p:tgtEl>
                                          <p:spTgt spid="40974"/>
                                        </p:tgtEl>
                                        <p:attrNameLst>
                                          <p:attrName>style.visibility</p:attrName>
                                        </p:attrNameLst>
                                      </p:cBhvr>
                                      <p:to>
                                        <p:strVal val="visible"/>
                                      </p:to>
                                    </p:set>
                                    <p:anim calcmode="lin" valueType="num">
                                      <p:cBhvr additive="base">
                                        <p:cTn id="42" dur="500" fill="hold"/>
                                        <p:tgtEl>
                                          <p:spTgt spid="40974"/>
                                        </p:tgtEl>
                                        <p:attrNameLst>
                                          <p:attrName>ppt_x</p:attrName>
                                        </p:attrNameLst>
                                      </p:cBhvr>
                                      <p:tavLst>
                                        <p:tav tm="0">
                                          <p:val>
                                            <p:strVal val="1+#ppt_w/2"/>
                                          </p:val>
                                        </p:tav>
                                        <p:tav tm="100000">
                                          <p:val>
                                            <p:strVal val="#ppt_x"/>
                                          </p:val>
                                        </p:tav>
                                      </p:tavLst>
                                    </p:anim>
                                    <p:anim calcmode="lin" valueType="num">
                                      <p:cBhvr additive="base">
                                        <p:cTn id="43" dur="500" fill="hold"/>
                                        <p:tgtEl>
                                          <p:spTgt spid="40974"/>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1+#ppt_w/2"/>
                                          </p:val>
                                        </p:tav>
                                        <p:tav tm="100000">
                                          <p:val>
                                            <p:strVal val="#ppt_x"/>
                                          </p:val>
                                        </p:tav>
                                      </p:tavLst>
                                    </p:anim>
                                    <p:anim calcmode="lin" valueType="num">
                                      <p:cBhvr additive="base">
                                        <p:cTn id="47"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12" fill="hold" nodeType="click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500" fill="hold"/>
                                        <p:tgtEl>
                                          <p:spTgt spid="33"/>
                                        </p:tgtEl>
                                        <p:attrNameLst>
                                          <p:attrName>ppt_x</p:attrName>
                                        </p:attrNameLst>
                                      </p:cBhvr>
                                      <p:tavLst>
                                        <p:tav tm="0">
                                          <p:val>
                                            <p:strVal val="0-#ppt_w/2"/>
                                          </p:val>
                                        </p:tav>
                                        <p:tav tm="100000">
                                          <p:val>
                                            <p:strVal val="#ppt_x"/>
                                          </p:val>
                                        </p:tav>
                                      </p:tavLst>
                                    </p:anim>
                                    <p:anim calcmode="lin" valueType="num">
                                      <p:cBhvr additive="base">
                                        <p:cTn id="53" dur="500" fill="hold"/>
                                        <p:tgtEl>
                                          <p:spTgt spid="33"/>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0"/>
                                  </p:stCondLst>
                                  <p:childTnLst>
                                    <p:set>
                                      <p:cBhvr>
                                        <p:cTn id="55" dur="1" fill="hold">
                                          <p:stCondLst>
                                            <p:cond delay="0"/>
                                          </p:stCondLst>
                                        </p:cTn>
                                        <p:tgtEl>
                                          <p:spTgt spid="40969"/>
                                        </p:tgtEl>
                                        <p:attrNameLst>
                                          <p:attrName>style.visibility</p:attrName>
                                        </p:attrNameLst>
                                      </p:cBhvr>
                                      <p:to>
                                        <p:strVal val="visible"/>
                                      </p:to>
                                    </p:set>
                                    <p:anim calcmode="lin" valueType="num">
                                      <p:cBhvr additive="base">
                                        <p:cTn id="56" dur="500" fill="hold"/>
                                        <p:tgtEl>
                                          <p:spTgt spid="40969"/>
                                        </p:tgtEl>
                                        <p:attrNameLst>
                                          <p:attrName>ppt_x</p:attrName>
                                        </p:attrNameLst>
                                      </p:cBhvr>
                                      <p:tavLst>
                                        <p:tav tm="0">
                                          <p:val>
                                            <p:strVal val="0-#ppt_w/2"/>
                                          </p:val>
                                        </p:tav>
                                        <p:tav tm="100000">
                                          <p:val>
                                            <p:strVal val="#ppt_x"/>
                                          </p:val>
                                        </p:tav>
                                      </p:tavLst>
                                    </p:anim>
                                    <p:anim calcmode="lin" valueType="num">
                                      <p:cBhvr additive="base">
                                        <p:cTn id="57" dur="500" fill="hold"/>
                                        <p:tgtEl>
                                          <p:spTgt spid="409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40966" grpId="0"/>
      <p:bldP spid="40967" grpId="0"/>
      <p:bldP spid="40968" grpId="0"/>
      <p:bldP spid="40969" grpId="0"/>
      <p:bldP spid="4097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from Interview</a:t>
            </a:r>
            <a:endParaRPr lang="en-US" dirty="0"/>
          </a:p>
        </p:txBody>
      </p:sp>
      <p:sp>
        <p:nvSpPr>
          <p:cNvPr id="41987" name="TextBox 4"/>
          <p:cNvSpPr txBox="1">
            <a:spLocks noChangeArrowheads="1"/>
          </p:cNvSpPr>
          <p:nvPr/>
        </p:nvSpPr>
        <p:spPr bwMode="auto">
          <a:xfrm>
            <a:off x="395288" y="1204913"/>
            <a:ext cx="8391525" cy="2246312"/>
          </a:xfrm>
          <a:prstGeom prst="rect">
            <a:avLst/>
          </a:prstGeom>
          <a:noFill/>
          <a:ln w="9525">
            <a:noFill/>
            <a:miter lim="800000"/>
            <a:headEnd/>
            <a:tailEnd/>
          </a:ln>
        </p:spPr>
        <p:txBody>
          <a:bodyPr>
            <a:spAutoFit/>
          </a:bodyPr>
          <a:lstStyle/>
          <a:p>
            <a:endParaRPr lang="en-US" sz="2000" i="0"/>
          </a:p>
          <a:p>
            <a:endParaRPr lang="en-US" sz="2000" i="0">
              <a:solidFill>
                <a:srgbClr val="FF0000"/>
              </a:solidFill>
            </a:endParaRPr>
          </a:p>
          <a:p>
            <a:r>
              <a:rPr lang="en-US" sz="2000" i="0">
                <a:solidFill>
                  <a:srgbClr val="FF0000"/>
                </a:solidFill>
              </a:rPr>
              <a:t>In-text</a:t>
            </a:r>
            <a:r>
              <a:rPr lang="en-US" sz="2000" i="0"/>
              <a:t>: Candidate’s Last Name (Year of Interview)</a:t>
            </a:r>
          </a:p>
          <a:p>
            <a:endParaRPr lang="en-US" sz="2000" i="0">
              <a:solidFill>
                <a:srgbClr val="FF0000"/>
              </a:solidFill>
            </a:endParaRPr>
          </a:p>
          <a:p>
            <a:r>
              <a:rPr lang="en-US" sz="2000" i="0">
                <a:solidFill>
                  <a:srgbClr val="FF0000"/>
                </a:solidFill>
              </a:rPr>
              <a:t>Citation</a:t>
            </a:r>
            <a:r>
              <a:rPr lang="en-US" sz="2000" i="0"/>
              <a:t>: Candidate’s Last Name, Initial. Year of Interview. </a:t>
            </a:r>
            <a:r>
              <a:rPr lang="en-US" sz="2000"/>
              <a:t>Title of Interview</a:t>
            </a:r>
            <a:r>
              <a:rPr lang="en-US" sz="2000" i="0"/>
              <a:t>. Interviewed by.. Name [Type of medium: TV/Radio/In person] Date, Time.</a:t>
            </a:r>
          </a:p>
          <a:p>
            <a:endParaRPr lang="en-US" sz="20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35845" name="Picture 8" descr="Interview.jpg"/>
          <p:cNvPicPr>
            <a:picLocks noChangeAspect="1"/>
          </p:cNvPicPr>
          <p:nvPr/>
        </p:nvPicPr>
        <p:blipFill>
          <a:blip r:embed="rId2"/>
          <a:srcRect/>
          <a:stretch>
            <a:fillRect/>
          </a:stretch>
        </p:blipFill>
        <p:spPr bwMode="auto">
          <a:xfrm>
            <a:off x="6286500" y="3786188"/>
            <a:ext cx="2381250" cy="1785937"/>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1987">
                                            <p:txEl>
                                              <p:pRg st="2" end="2"/>
                                            </p:txEl>
                                          </p:spTgt>
                                        </p:tgtEl>
                                        <p:attrNameLst>
                                          <p:attrName>style.visibility</p:attrName>
                                        </p:attrNameLst>
                                      </p:cBhvr>
                                      <p:to>
                                        <p:strVal val="visible"/>
                                      </p:to>
                                    </p:set>
                                    <p:animEffect transition="in" filter="box(in)">
                                      <p:cBhvr>
                                        <p:cTn id="7" dur="500"/>
                                        <p:tgtEl>
                                          <p:spTgt spid="41987">
                                            <p:txEl>
                                              <p:pRg st="2" end="2"/>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41987">
                                            <p:txEl>
                                              <p:pRg st="4" end="4"/>
                                            </p:txEl>
                                          </p:spTgt>
                                        </p:tgtEl>
                                        <p:attrNameLst>
                                          <p:attrName>style.visibility</p:attrName>
                                        </p:attrNameLst>
                                      </p:cBhvr>
                                      <p:to>
                                        <p:strVal val="visible"/>
                                      </p:to>
                                    </p:set>
                                    <p:animEffect transition="in" filter="box(in)">
                                      <p:cBhvr>
                                        <p:cTn id="10" dur="500"/>
                                        <p:tgtEl>
                                          <p:spTgt spid="41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Illustration – Interview</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aphicFrame>
        <p:nvGraphicFramePr>
          <p:cNvPr id="17" name="Diagram 16"/>
          <p:cNvGraphicFramePr/>
          <p:nvPr/>
        </p:nvGraphicFramePr>
        <p:xfrm>
          <a:off x="1370661" y="3083359"/>
          <a:ext cx="7200800" cy="12186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3014" name="TextBox 5"/>
          <p:cNvSpPr txBox="1">
            <a:spLocks noChangeArrowheads="1"/>
          </p:cNvSpPr>
          <p:nvPr/>
        </p:nvSpPr>
        <p:spPr bwMode="auto">
          <a:xfrm>
            <a:off x="577850" y="2003425"/>
            <a:ext cx="3025775" cy="830263"/>
          </a:xfrm>
          <a:prstGeom prst="rect">
            <a:avLst/>
          </a:prstGeom>
          <a:noFill/>
          <a:ln w="9525">
            <a:noFill/>
            <a:miter lim="800000"/>
            <a:headEnd/>
            <a:tailEnd/>
          </a:ln>
        </p:spPr>
        <p:txBody>
          <a:bodyPr>
            <a:spAutoFit/>
          </a:bodyPr>
          <a:lstStyle/>
          <a:p>
            <a:r>
              <a:rPr lang="en-GB" sz="1600" b="1" i="0"/>
              <a:t>Author(s)</a:t>
            </a:r>
          </a:p>
          <a:p>
            <a:r>
              <a:rPr lang="en-GB" sz="1600" i="0"/>
              <a:t>Surname, Initial(s). </a:t>
            </a:r>
          </a:p>
          <a:p>
            <a:r>
              <a:rPr lang="en-GB" sz="1600" i="0"/>
              <a:t>Use &amp; between two authors.</a:t>
            </a:r>
            <a:endParaRPr lang="en-US" sz="1600" i="0"/>
          </a:p>
        </p:txBody>
      </p:sp>
      <p:sp>
        <p:nvSpPr>
          <p:cNvPr id="43015" name="TextBox 6"/>
          <p:cNvSpPr txBox="1">
            <a:spLocks noChangeArrowheads="1"/>
          </p:cNvSpPr>
          <p:nvPr/>
        </p:nvSpPr>
        <p:spPr bwMode="auto">
          <a:xfrm>
            <a:off x="3098800" y="1643063"/>
            <a:ext cx="2376488" cy="584200"/>
          </a:xfrm>
          <a:prstGeom prst="rect">
            <a:avLst/>
          </a:prstGeom>
          <a:noFill/>
          <a:ln w="9525">
            <a:noFill/>
            <a:miter lim="800000"/>
            <a:headEnd/>
            <a:tailEnd/>
          </a:ln>
        </p:spPr>
        <p:txBody>
          <a:bodyPr>
            <a:spAutoFit/>
          </a:bodyPr>
          <a:lstStyle/>
          <a:p>
            <a:r>
              <a:rPr lang="en-GB" sz="1600" b="1" i="0"/>
              <a:t>Date</a:t>
            </a:r>
          </a:p>
          <a:p>
            <a:r>
              <a:rPr lang="en-GB" sz="1600" i="0"/>
              <a:t>Year of Interview</a:t>
            </a:r>
            <a:endParaRPr lang="en-US" sz="1600" i="0"/>
          </a:p>
        </p:txBody>
      </p:sp>
      <p:sp>
        <p:nvSpPr>
          <p:cNvPr id="43016" name="TextBox 7"/>
          <p:cNvSpPr txBox="1">
            <a:spLocks noChangeArrowheads="1"/>
          </p:cNvSpPr>
          <p:nvPr/>
        </p:nvSpPr>
        <p:spPr bwMode="auto">
          <a:xfrm>
            <a:off x="5619750" y="1857375"/>
            <a:ext cx="3024188" cy="584200"/>
          </a:xfrm>
          <a:prstGeom prst="rect">
            <a:avLst/>
          </a:prstGeom>
          <a:noFill/>
          <a:ln w="9525">
            <a:noFill/>
            <a:miter lim="800000"/>
            <a:headEnd/>
            <a:tailEnd/>
          </a:ln>
        </p:spPr>
        <p:txBody>
          <a:bodyPr>
            <a:spAutoFit/>
          </a:bodyPr>
          <a:lstStyle/>
          <a:p>
            <a:r>
              <a:rPr lang="en-GB" sz="1600" b="1" i="0"/>
              <a:t>Title of Interview</a:t>
            </a:r>
          </a:p>
          <a:p>
            <a:r>
              <a:rPr lang="en-GB" sz="1600" i="0"/>
              <a:t>In Title Case and italicised</a:t>
            </a:r>
            <a:endParaRPr lang="en-US" sz="1600" i="0"/>
          </a:p>
        </p:txBody>
      </p:sp>
      <p:sp>
        <p:nvSpPr>
          <p:cNvPr id="43017" name="TextBox 8"/>
          <p:cNvSpPr txBox="1">
            <a:spLocks noChangeArrowheads="1"/>
          </p:cNvSpPr>
          <p:nvPr/>
        </p:nvSpPr>
        <p:spPr bwMode="auto">
          <a:xfrm>
            <a:off x="357188" y="4500563"/>
            <a:ext cx="3024187" cy="338137"/>
          </a:xfrm>
          <a:prstGeom prst="rect">
            <a:avLst/>
          </a:prstGeom>
          <a:noFill/>
          <a:ln w="9525">
            <a:noFill/>
            <a:miter lim="800000"/>
            <a:headEnd/>
            <a:tailEnd/>
          </a:ln>
        </p:spPr>
        <p:txBody>
          <a:bodyPr>
            <a:spAutoFit/>
          </a:bodyPr>
          <a:lstStyle/>
          <a:p>
            <a:r>
              <a:rPr lang="en-GB" sz="1600" b="1" i="0"/>
              <a:t>Interviewee’s Name</a:t>
            </a:r>
          </a:p>
        </p:txBody>
      </p:sp>
      <p:cxnSp>
        <p:nvCxnSpPr>
          <p:cNvPr id="31" name="Straight Arrow Connector 30"/>
          <p:cNvCxnSpPr/>
          <p:nvPr/>
        </p:nvCxnSpPr>
        <p:spPr>
          <a:xfrm>
            <a:off x="1785918" y="2714620"/>
            <a:ext cx="720080" cy="576064"/>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H="1">
            <a:off x="3090648" y="2552899"/>
            <a:ext cx="1138300" cy="318735"/>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1163757" y="3786190"/>
            <a:ext cx="3408243" cy="809338"/>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flipV="1">
            <a:off x="6072199" y="2651310"/>
            <a:ext cx="915087" cy="634813"/>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3022" name="TextBox 24"/>
          <p:cNvSpPr txBox="1">
            <a:spLocks noChangeArrowheads="1"/>
          </p:cNvSpPr>
          <p:nvPr/>
        </p:nvSpPr>
        <p:spPr bwMode="auto">
          <a:xfrm>
            <a:off x="4756150" y="4779963"/>
            <a:ext cx="3744913" cy="585787"/>
          </a:xfrm>
          <a:prstGeom prst="rect">
            <a:avLst/>
          </a:prstGeom>
          <a:noFill/>
          <a:ln w="9525">
            <a:noFill/>
            <a:miter lim="800000"/>
            <a:headEnd/>
            <a:tailEnd/>
          </a:ln>
        </p:spPr>
        <p:txBody>
          <a:bodyPr>
            <a:spAutoFit/>
          </a:bodyPr>
          <a:lstStyle/>
          <a:p>
            <a:r>
              <a:rPr lang="en-GB" sz="1600" b="1" i="0"/>
              <a:t>Date and Time of Interview</a:t>
            </a:r>
            <a:endParaRPr lang="en-GB" sz="1600" i="0"/>
          </a:p>
          <a:p>
            <a:r>
              <a:rPr lang="en-GB" sz="1600" i="0"/>
              <a:t> </a:t>
            </a:r>
            <a:endParaRPr lang="en-US" sz="1600" i="0"/>
          </a:p>
        </p:txBody>
      </p:sp>
      <p:cxnSp>
        <p:nvCxnSpPr>
          <p:cNvPr id="36" name="Straight Arrow Connector 35"/>
          <p:cNvCxnSpPr/>
          <p:nvPr/>
        </p:nvCxnSpPr>
        <p:spPr>
          <a:xfrm rot="10800000">
            <a:off x="5214942" y="4000504"/>
            <a:ext cx="860676" cy="646932"/>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pic>
        <p:nvPicPr>
          <p:cNvPr id="20" name="Picture 19" descr="interview.jpg"/>
          <p:cNvPicPr>
            <a:picLocks noChangeAspect="1"/>
          </p:cNvPicPr>
          <p:nvPr/>
        </p:nvPicPr>
        <p:blipFill>
          <a:blip r:embed="rId6" cstate="print"/>
          <a:stretch>
            <a:fillRect/>
          </a:stretch>
        </p:blipFill>
        <p:spPr>
          <a:xfrm>
            <a:off x="7286644" y="3024198"/>
            <a:ext cx="1285884" cy="1262058"/>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3025" name="TextBox 8"/>
          <p:cNvSpPr txBox="1">
            <a:spLocks noChangeArrowheads="1"/>
          </p:cNvSpPr>
          <p:nvPr/>
        </p:nvSpPr>
        <p:spPr bwMode="auto">
          <a:xfrm>
            <a:off x="1214438" y="5357813"/>
            <a:ext cx="3214687" cy="338137"/>
          </a:xfrm>
          <a:prstGeom prst="rect">
            <a:avLst/>
          </a:prstGeom>
          <a:noFill/>
          <a:ln w="9525">
            <a:noFill/>
            <a:miter lim="800000"/>
            <a:headEnd/>
            <a:tailEnd/>
          </a:ln>
        </p:spPr>
        <p:txBody>
          <a:bodyPr>
            <a:spAutoFit/>
          </a:bodyPr>
          <a:lstStyle/>
          <a:p>
            <a:r>
              <a:rPr lang="en-GB" sz="1600" b="1" i="0"/>
              <a:t>Type of Medium (Radio, TV, etc)</a:t>
            </a:r>
          </a:p>
        </p:txBody>
      </p:sp>
      <p:cxnSp>
        <p:nvCxnSpPr>
          <p:cNvPr id="22" name="Straight Arrow Connector 21"/>
          <p:cNvCxnSpPr/>
          <p:nvPr/>
        </p:nvCxnSpPr>
        <p:spPr>
          <a:xfrm flipV="1">
            <a:off x="2643174" y="3714752"/>
            <a:ext cx="2643206" cy="1714512"/>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in)">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43014"/>
                                        </p:tgtEl>
                                        <p:attrNameLst>
                                          <p:attrName>style.visibility</p:attrName>
                                        </p:attrNameLst>
                                      </p:cBhvr>
                                      <p:to>
                                        <p:strVal val="visible"/>
                                      </p:to>
                                    </p:set>
                                    <p:anim calcmode="lin" valueType="num">
                                      <p:cBhvr additive="base">
                                        <p:cTn id="12" dur="500" fill="hold"/>
                                        <p:tgtEl>
                                          <p:spTgt spid="43014"/>
                                        </p:tgtEl>
                                        <p:attrNameLst>
                                          <p:attrName>ppt_x</p:attrName>
                                        </p:attrNameLst>
                                      </p:cBhvr>
                                      <p:tavLst>
                                        <p:tav tm="0">
                                          <p:val>
                                            <p:strVal val="0-#ppt_w/2"/>
                                          </p:val>
                                        </p:tav>
                                        <p:tav tm="100000">
                                          <p:val>
                                            <p:strVal val="#ppt_x"/>
                                          </p:val>
                                        </p:tav>
                                      </p:tavLst>
                                    </p:anim>
                                    <p:anim calcmode="lin" valueType="num">
                                      <p:cBhvr additive="base">
                                        <p:cTn id="13" dur="500" fill="hold"/>
                                        <p:tgtEl>
                                          <p:spTgt spid="43014"/>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0-#ppt_w/2"/>
                                          </p:val>
                                        </p:tav>
                                        <p:tav tm="100000">
                                          <p:val>
                                            <p:strVal val="#ppt_x"/>
                                          </p:val>
                                        </p:tav>
                                      </p:tavLst>
                                    </p:anim>
                                    <p:anim calcmode="lin" valueType="num">
                                      <p:cBhvr additive="base">
                                        <p:cTn id="17"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43016"/>
                                        </p:tgtEl>
                                        <p:attrNameLst>
                                          <p:attrName>style.visibility</p:attrName>
                                        </p:attrNameLst>
                                      </p:cBhvr>
                                      <p:to>
                                        <p:strVal val="visible"/>
                                      </p:to>
                                    </p:set>
                                    <p:anim calcmode="lin" valueType="num">
                                      <p:cBhvr additive="base">
                                        <p:cTn id="22" dur="500" fill="hold"/>
                                        <p:tgtEl>
                                          <p:spTgt spid="43016"/>
                                        </p:tgtEl>
                                        <p:attrNameLst>
                                          <p:attrName>ppt_x</p:attrName>
                                        </p:attrNameLst>
                                      </p:cBhvr>
                                      <p:tavLst>
                                        <p:tav tm="0">
                                          <p:val>
                                            <p:strVal val="1+#ppt_w/2"/>
                                          </p:val>
                                        </p:tav>
                                        <p:tav tm="100000">
                                          <p:val>
                                            <p:strVal val="#ppt_x"/>
                                          </p:val>
                                        </p:tav>
                                      </p:tavLst>
                                    </p:anim>
                                    <p:anim calcmode="lin" valueType="num">
                                      <p:cBhvr additive="base">
                                        <p:cTn id="23" dur="500" fill="hold"/>
                                        <p:tgtEl>
                                          <p:spTgt spid="43016"/>
                                        </p:tgtEl>
                                        <p:attrNameLst>
                                          <p:attrName>ppt_y</p:attrName>
                                        </p:attrNameLst>
                                      </p:cBhvr>
                                      <p:tavLst>
                                        <p:tav tm="0">
                                          <p:val>
                                            <p:strVal val="0-#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1+#ppt_w/2"/>
                                          </p:val>
                                        </p:tav>
                                        <p:tav tm="100000">
                                          <p:val>
                                            <p:strVal val="#ppt_x"/>
                                          </p:val>
                                        </p:tav>
                                      </p:tavLst>
                                    </p:anim>
                                    <p:anim calcmode="lin" valueType="num">
                                      <p:cBhvr additive="base">
                                        <p:cTn id="27"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1" fill="hold" nodeType="click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ppt_x"/>
                                          </p:val>
                                        </p:tav>
                                        <p:tav tm="100000">
                                          <p:val>
                                            <p:strVal val="#ppt_x"/>
                                          </p:val>
                                        </p:tav>
                                      </p:tavLst>
                                    </p:anim>
                                    <p:anim calcmode="lin" valueType="num">
                                      <p:cBhvr additive="base">
                                        <p:cTn id="33" dur="500" fill="hold"/>
                                        <p:tgtEl>
                                          <p:spTgt spid="32"/>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43015"/>
                                        </p:tgtEl>
                                        <p:attrNameLst>
                                          <p:attrName>style.visibility</p:attrName>
                                        </p:attrNameLst>
                                      </p:cBhvr>
                                      <p:to>
                                        <p:strVal val="visible"/>
                                      </p:to>
                                    </p:set>
                                    <p:anim calcmode="lin" valueType="num">
                                      <p:cBhvr additive="base">
                                        <p:cTn id="36" dur="500" fill="hold"/>
                                        <p:tgtEl>
                                          <p:spTgt spid="43015"/>
                                        </p:tgtEl>
                                        <p:attrNameLst>
                                          <p:attrName>ppt_x</p:attrName>
                                        </p:attrNameLst>
                                      </p:cBhvr>
                                      <p:tavLst>
                                        <p:tav tm="0">
                                          <p:val>
                                            <p:strVal val="#ppt_x"/>
                                          </p:val>
                                        </p:tav>
                                        <p:tav tm="100000">
                                          <p:val>
                                            <p:strVal val="#ppt_x"/>
                                          </p:val>
                                        </p:tav>
                                      </p:tavLst>
                                    </p:anim>
                                    <p:anim calcmode="lin" valueType="num">
                                      <p:cBhvr additive="base">
                                        <p:cTn id="37" dur="500" fill="hold"/>
                                        <p:tgtEl>
                                          <p:spTgt spid="43015"/>
                                        </p:tgtEl>
                                        <p:attrNameLst>
                                          <p:attrName>ppt_y</p:attrName>
                                        </p:attrNameLst>
                                      </p:cBhvr>
                                      <p:tavLst>
                                        <p:tav tm="0">
                                          <p:val>
                                            <p:strVal val="0-#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3025"/>
                                        </p:tgtEl>
                                        <p:attrNameLst>
                                          <p:attrName>style.visibility</p:attrName>
                                        </p:attrNameLst>
                                      </p:cBhvr>
                                      <p:to>
                                        <p:strVal val="visible"/>
                                      </p:to>
                                    </p:set>
                                    <p:anim calcmode="lin" valueType="num">
                                      <p:cBhvr additive="base">
                                        <p:cTn id="46" dur="500" fill="hold"/>
                                        <p:tgtEl>
                                          <p:spTgt spid="43025"/>
                                        </p:tgtEl>
                                        <p:attrNameLst>
                                          <p:attrName>ppt_x</p:attrName>
                                        </p:attrNameLst>
                                      </p:cBhvr>
                                      <p:tavLst>
                                        <p:tav tm="0">
                                          <p:val>
                                            <p:strVal val="#ppt_x"/>
                                          </p:val>
                                        </p:tav>
                                        <p:tav tm="100000">
                                          <p:val>
                                            <p:strVal val="#ppt_x"/>
                                          </p:val>
                                        </p:tav>
                                      </p:tavLst>
                                    </p:anim>
                                    <p:anim calcmode="lin" valueType="num">
                                      <p:cBhvr additive="base">
                                        <p:cTn id="47" dur="500" fill="hold"/>
                                        <p:tgtEl>
                                          <p:spTgt spid="43025"/>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12" fill="hold" grpId="0" nodeType="clickEffect">
                                  <p:stCondLst>
                                    <p:cond delay="0"/>
                                  </p:stCondLst>
                                  <p:childTnLst>
                                    <p:set>
                                      <p:cBhvr>
                                        <p:cTn id="51" dur="1" fill="hold">
                                          <p:stCondLst>
                                            <p:cond delay="0"/>
                                          </p:stCondLst>
                                        </p:cTn>
                                        <p:tgtEl>
                                          <p:spTgt spid="43017"/>
                                        </p:tgtEl>
                                        <p:attrNameLst>
                                          <p:attrName>style.visibility</p:attrName>
                                        </p:attrNameLst>
                                      </p:cBhvr>
                                      <p:to>
                                        <p:strVal val="visible"/>
                                      </p:to>
                                    </p:set>
                                    <p:anim calcmode="lin" valueType="num">
                                      <p:cBhvr additive="base">
                                        <p:cTn id="52" dur="500" fill="hold"/>
                                        <p:tgtEl>
                                          <p:spTgt spid="43017"/>
                                        </p:tgtEl>
                                        <p:attrNameLst>
                                          <p:attrName>ppt_x</p:attrName>
                                        </p:attrNameLst>
                                      </p:cBhvr>
                                      <p:tavLst>
                                        <p:tav tm="0">
                                          <p:val>
                                            <p:strVal val="0-#ppt_w/2"/>
                                          </p:val>
                                        </p:tav>
                                        <p:tav tm="100000">
                                          <p:val>
                                            <p:strVal val="#ppt_x"/>
                                          </p:val>
                                        </p:tav>
                                      </p:tavLst>
                                    </p:anim>
                                    <p:anim calcmode="lin" valueType="num">
                                      <p:cBhvr additive="base">
                                        <p:cTn id="53" dur="500" fill="hold"/>
                                        <p:tgtEl>
                                          <p:spTgt spid="43017"/>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fill="hold"/>
                                        <p:tgtEl>
                                          <p:spTgt spid="33"/>
                                        </p:tgtEl>
                                        <p:attrNameLst>
                                          <p:attrName>ppt_x</p:attrName>
                                        </p:attrNameLst>
                                      </p:cBhvr>
                                      <p:tavLst>
                                        <p:tav tm="0">
                                          <p:val>
                                            <p:strVal val="0-#ppt_w/2"/>
                                          </p:val>
                                        </p:tav>
                                        <p:tav tm="100000">
                                          <p:val>
                                            <p:strVal val="#ppt_x"/>
                                          </p:val>
                                        </p:tav>
                                      </p:tavLst>
                                    </p:anim>
                                    <p:anim calcmode="lin" valueType="num">
                                      <p:cBhvr additive="base">
                                        <p:cTn id="57"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6" fill="hold" nodeType="click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additive="base">
                                        <p:cTn id="62" dur="500" fill="hold"/>
                                        <p:tgtEl>
                                          <p:spTgt spid="36"/>
                                        </p:tgtEl>
                                        <p:attrNameLst>
                                          <p:attrName>ppt_x</p:attrName>
                                        </p:attrNameLst>
                                      </p:cBhvr>
                                      <p:tavLst>
                                        <p:tav tm="0">
                                          <p:val>
                                            <p:strVal val="1+#ppt_w/2"/>
                                          </p:val>
                                        </p:tav>
                                        <p:tav tm="100000">
                                          <p:val>
                                            <p:strVal val="#ppt_x"/>
                                          </p:val>
                                        </p:tav>
                                      </p:tavLst>
                                    </p:anim>
                                    <p:anim calcmode="lin" valueType="num">
                                      <p:cBhvr additive="base">
                                        <p:cTn id="63" dur="500" fill="hold"/>
                                        <p:tgtEl>
                                          <p:spTgt spid="36"/>
                                        </p:tgtEl>
                                        <p:attrNameLst>
                                          <p:attrName>ppt_y</p:attrName>
                                        </p:attrNameLst>
                                      </p:cBhvr>
                                      <p:tavLst>
                                        <p:tav tm="0">
                                          <p:val>
                                            <p:strVal val="1+#ppt_h/2"/>
                                          </p:val>
                                        </p:tav>
                                        <p:tav tm="100000">
                                          <p:val>
                                            <p:strVal val="#ppt_y"/>
                                          </p:val>
                                        </p:tav>
                                      </p:tavLst>
                                    </p:anim>
                                  </p:childTnLst>
                                </p:cTn>
                              </p:par>
                              <p:par>
                                <p:cTn id="64" presetID="2" presetClass="entr" presetSubtype="6" fill="hold" grpId="0" nodeType="withEffect">
                                  <p:stCondLst>
                                    <p:cond delay="0"/>
                                  </p:stCondLst>
                                  <p:childTnLst>
                                    <p:set>
                                      <p:cBhvr>
                                        <p:cTn id="65" dur="1" fill="hold">
                                          <p:stCondLst>
                                            <p:cond delay="0"/>
                                          </p:stCondLst>
                                        </p:cTn>
                                        <p:tgtEl>
                                          <p:spTgt spid="43022"/>
                                        </p:tgtEl>
                                        <p:attrNameLst>
                                          <p:attrName>style.visibility</p:attrName>
                                        </p:attrNameLst>
                                      </p:cBhvr>
                                      <p:to>
                                        <p:strVal val="visible"/>
                                      </p:to>
                                    </p:set>
                                    <p:anim calcmode="lin" valueType="num">
                                      <p:cBhvr additive="base">
                                        <p:cTn id="66" dur="500" fill="hold"/>
                                        <p:tgtEl>
                                          <p:spTgt spid="43022"/>
                                        </p:tgtEl>
                                        <p:attrNameLst>
                                          <p:attrName>ppt_x</p:attrName>
                                        </p:attrNameLst>
                                      </p:cBhvr>
                                      <p:tavLst>
                                        <p:tav tm="0">
                                          <p:val>
                                            <p:strVal val="1+#ppt_w/2"/>
                                          </p:val>
                                        </p:tav>
                                        <p:tav tm="100000">
                                          <p:val>
                                            <p:strVal val="#ppt_x"/>
                                          </p:val>
                                        </p:tav>
                                      </p:tavLst>
                                    </p:anim>
                                    <p:anim calcmode="lin" valueType="num">
                                      <p:cBhvr additive="base">
                                        <p:cTn id="67" dur="500" fill="hold"/>
                                        <p:tgtEl>
                                          <p:spTgt spid="430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43014" grpId="0"/>
      <p:bldP spid="43015" grpId="0"/>
      <p:bldP spid="43016" grpId="0"/>
      <p:bldP spid="43017" grpId="0"/>
      <p:bldP spid="43022" grpId="0"/>
      <p:bldP spid="430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lgn="ctr">
              <a:defRPr/>
            </a:pPr>
            <a:r>
              <a:rPr lang="en-US" spc="300" dirty="0" smtClean="0">
                <a:effectLst>
                  <a:outerShdw blurRad="38100" dist="38100" dir="2700000" algn="tl">
                    <a:srgbClr val="000000">
                      <a:alpha val="43137"/>
                    </a:srgbClr>
                  </a:outerShdw>
                </a:effectLst>
                <a:latin typeface="Book Antiqua" pitchFamily="18" charset="0"/>
              </a:rPr>
              <a:t>Harvard Referencing Tool</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37892" name="TextBox 4"/>
          <p:cNvSpPr txBox="1">
            <a:spLocks noChangeArrowheads="1"/>
          </p:cNvSpPr>
          <p:nvPr/>
        </p:nvSpPr>
        <p:spPr bwMode="auto">
          <a:xfrm>
            <a:off x="0" y="1071563"/>
            <a:ext cx="8208963" cy="523875"/>
          </a:xfrm>
          <a:prstGeom prst="rect">
            <a:avLst/>
          </a:prstGeom>
          <a:noFill/>
          <a:ln w="9525">
            <a:noFill/>
            <a:miter lim="800000"/>
            <a:headEnd/>
            <a:tailEnd/>
          </a:ln>
        </p:spPr>
        <p:txBody>
          <a:bodyPr>
            <a:spAutoFit/>
          </a:bodyPr>
          <a:lstStyle/>
          <a:p>
            <a:pPr lvl="1">
              <a:buClr>
                <a:srgbClr val="FF0000"/>
              </a:buClr>
            </a:pPr>
            <a:r>
              <a:rPr lang="en-US" sz="2800" i="0">
                <a:solidFill>
                  <a:srgbClr val="FF0000"/>
                </a:solidFill>
              </a:rPr>
              <a:t>www.citethisforme.com</a:t>
            </a:r>
          </a:p>
        </p:txBody>
      </p:sp>
      <p:pic>
        <p:nvPicPr>
          <p:cNvPr id="37893" name="Picture 8" descr="_t8-8fGsUrUUKpZIMGZS3jl72eJkfbmt4t8yenImKBVaiQDB_Rd1H6kmuBWtceBJ.jpg"/>
          <p:cNvPicPr>
            <a:picLocks noChangeAspect="1"/>
          </p:cNvPicPr>
          <p:nvPr/>
        </p:nvPicPr>
        <p:blipFill>
          <a:blip r:embed="rId2"/>
          <a:srcRect/>
          <a:stretch>
            <a:fillRect/>
          </a:stretch>
        </p:blipFill>
        <p:spPr bwMode="auto">
          <a:xfrm>
            <a:off x="2727325" y="1714500"/>
            <a:ext cx="5130800" cy="45783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Assignment Structure</a:t>
            </a:r>
            <a:endParaRPr lang="en-US" dirty="0"/>
          </a:p>
        </p:txBody>
      </p:sp>
      <p:sp>
        <p:nvSpPr>
          <p:cNvPr id="46083" name="TextBox 4"/>
          <p:cNvSpPr txBox="1">
            <a:spLocks noChangeArrowheads="1"/>
          </p:cNvSpPr>
          <p:nvPr/>
        </p:nvSpPr>
        <p:spPr bwMode="auto">
          <a:xfrm>
            <a:off x="395288" y="1317625"/>
            <a:ext cx="8208962" cy="3048000"/>
          </a:xfrm>
          <a:prstGeom prst="rect">
            <a:avLst/>
          </a:prstGeom>
          <a:noFill/>
          <a:ln w="9525">
            <a:noFill/>
            <a:miter lim="800000"/>
            <a:headEnd/>
            <a:tailEnd/>
          </a:ln>
        </p:spPr>
        <p:txBody>
          <a:bodyPr>
            <a:spAutoFit/>
          </a:bodyPr>
          <a:lstStyle/>
          <a:p>
            <a:pPr lvl="1">
              <a:buClr>
                <a:srgbClr val="FF0000"/>
              </a:buClr>
              <a:buFont typeface="Wingdings" pitchFamily="2" charset="2"/>
              <a:buChar char="q"/>
            </a:pPr>
            <a:r>
              <a:rPr lang="en-US" sz="2400" i="0" dirty="0"/>
              <a:t> Cover Page</a:t>
            </a:r>
          </a:p>
          <a:p>
            <a:pPr lvl="1">
              <a:buClr>
                <a:srgbClr val="FF0000"/>
              </a:buClr>
              <a:buFont typeface="Wingdings" pitchFamily="2" charset="2"/>
              <a:buChar char="q"/>
            </a:pPr>
            <a:r>
              <a:rPr lang="en-US" sz="2400" i="0" dirty="0"/>
              <a:t> Executive Summary</a:t>
            </a:r>
          </a:p>
          <a:p>
            <a:pPr lvl="1">
              <a:buClr>
                <a:srgbClr val="FF0000"/>
              </a:buClr>
              <a:buFont typeface="Wingdings" pitchFamily="2" charset="2"/>
              <a:buChar char="q"/>
            </a:pPr>
            <a:r>
              <a:rPr lang="en-US" sz="2400" i="0" dirty="0"/>
              <a:t> Table of Contents</a:t>
            </a:r>
          </a:p>
          <a:p>
            <a:pPr lvl="1">
              <a:buClr>
                <a:srgbClr val="FF0000"/>
              </a:buClr>
              <a:buFont typeface="Wingdings" pitchFamily="2" charset="2"/>
              <a:buChar char="q"/>
            </a:pPr>
            <a:r>
              <a:rPr lang="en-US" sz="2400" i="0" dirty="0"/>
              <a:t> Introduction</a:t>
            </a:r>
          </a:p>
          <a:p>
            <a:pPr lvl="1">
              <a:buClr>
                <a:srgbClr val="FF0000"/>
              </a:buClr>
              <a:buFont typeface="Wingdings" pitchFamily="2" charset="2"/>
              <a:buChar char="q"/>
            </a:pPr>
            <a:r>
              <a:rPr lang="en-US" sz="2400" i="0" dirty="0"/>
              <a:t> Body</a:t>
            </a:r>
          </a:p>
          <a:p>
            <a:pPr lvl="1">
              <a:buClr>
                <a:srgbClr val="FF0000"/>
              </a:buClr>
              <a:buFont typeface="Wingdings" pitchFamily="2" charset="2"/>
              <a:buChar char="q"/>
            </a:pPr>
            <a:r>
              <a:rPr lang="en-US" sz="2400" i="0" dirty="0"/>
              <a:t> Conclusions &amp; Recommendations</a:t>
            </a:r>
          </a:p>
          <a:p>
            <a:pPr lvl="1">
              <a:buClr>
                <a:srgbClr val="FF0000"/>
              </a:buClr>
              <a:buFont typeface="Wingdings" pitchFamily="2" charset="2"/>
              <a:buChar char="q"/>
            </a:pPr>
            <a:r>
              <a:rPr lang="en-US" sz="2400" i="0" dirty="0"/>
              <a:t> References (Using </a:t>
            </a:r>
            <a:r>
              <a:rPr lang="en-US" sz="2400" i="0" dirty="0" smtClean="0"/>
              <a:t>Harvard </a:t>
            </a:r>
            <a:r>
              <a:rPr lang="en-US" sz="2400" i="0" dirty="0"/>
              <a:t>Referencing)</a:t>
            </a:r>
          </a:p>
          <a:p>
            <a:pPr lvl="1">
              <a:buClr>
                <a:srgbClr val="FF0000"/>
              </a:buClr>
              <a:buFont typeface="Wingdings" pitchFamily="2" charset="2"/>
              <a:buChar char="q"/>
            </a:pPr>
            <a:r>
              <a:rPr lang="en-US" sz="2400" i="0" dirty="0"/>
              <a:t> Appendix (if any)</a:t>
            </a:r>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box(in)">
                                      <p:cBhvr>
                                        <p:cTn id="7" dur="500"/>
                                        <p:tgtEl>
                                          <p:spTgt spid="46083">
                                            <p:txEl>
                                              <p:pRg st="0" end="0"/>
                                            </p:txEl>
                                          </p:spTgt>
                                        </p:tgtEl>
                                      </p:cBhvr>
                                    </p:animEffect>
                                  </p:childTnLst>
                                </p:cTn>
                              </p:par>
                            </p:childTnLst>
                          </p:cTn>
                        </p:par>
                        <p:par>
                          <p:cTn id="8" fill="hold" nodeType="afterGroup">
                            <p:stCondLst>
                              <p:cond delay="500"/>
                            </p:stCondLst>
                            <p:childTnLst>
                              <p:par>
                                <p:cTn id="9" presetID="4" presetClass="entr" presetSubtype="16" fill="hold" nodeType="after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animEffect transition="in" filter="box(in)">
                                      <p:cBhvr>
                                        <p:cTn id="11" dur="500"/>
                                        <p:tgtEl>
                                          <p:spTgt spid="46083">
                                            <p:txEl>
                                              <p:pRg st="1" end="1"/>
                                            </p:txEl>
                                          </p:spTgt>
                                        </p:tgtEl>
                                      </p:cBhvr>
                                    </p:animEffect>
                                  </p:childTnLst>
                                </p:cTn>
                              </p:par>
                            </p:childTnLst>
                          </p:cTn>
                        </p:par>
                        <p:par>
                          <p:cTn id="12" fill="hold" nodeType="afterGroup">
                            <p:stCondLst>
                              <p:cond delay="1000"/>
                            </p:stCondLst>
                            <p:childTnLst>
                              <p:par>
                                <p:cTn id="13" presetID="4" presetClass="entr" presetSubtype="16" fill="hold" nodeType="after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animEffect transition="in" filter="box(in)">
                                      <p:cBhvr>
                                        <p:cTn id="15" dur="500"/>
                                        <p:tgtEl>
                                          <p:spTgt spid="46083">
                                            <p:txEl>
                                              <p:pRg st="2" end="2"/>
                                            </p:txEl>
                                          </p:spTgt>
                                        </p:tgtEl>
                                      </p:cBhvr>
                                    </p:animEffect>
                                  </p:childTnLst>
                                </p:cTn>
                              </p:par>
                            </p:childTnLst>
                          </p:cTn>
                        </p:par>
                        <p:par>
                          <p:cTn id="16" fill="hold" nodeType="afterGroup">
                            <p:stCondLst>
                              <p:cond delay="1500"/>
                            </p:stCondLst>
                            <p:childTnLst>
                              <p:par>
                                <p:cTn id="17" presetID="4" presetClass="entr" presetSubtype="16" fill="hold" nodeType="after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animEffect transition="in" filter="box(in)">
                                      <p:cBhvr>
                                        <p:cTn id="19" dur="500"/>
                                        <p:tgtEl>
                                          <p:spTgt spid="46083">
                                            <p:txEl>
                                              <p:pRg st="3" end="3"/>
                                            </p:txEl>
                                          </p:spTgt>
                                        </p:tgtEl>
                                      </p:cBhvr>
                                    </p:animEffect>
                                  </p:childTnLst>
                                </p:cTn>
                              </p:par>
                            </p:childTnLst>
                          </p:cTn>
                        </p:par>
                        <p:par>
                          <p:cTn id="20" fill="hold" nodeType="afterGroup">
                            <p:stCondLst>
                              <p:cond delay="2000"/>
                            </p:stCondLst>
                            <p:childTnLst>
                              <p:par>
                                <p:cTn id="21" presetID="4" presetClass="entr" presetSubtype="16" fill="hold" nodeType="afterEffect">
                                  <p:stCondLst>
                                    <p:cond delay="0"/>
                                  </p:stCondLst>
                                  <p:childTnLst>
                                    <p:set>
                                      <p:cBhvr>
                                        <p:cTn id="22" dur="1" fill="hold">
                                          <p:stCondLst>
                                            <p:cond delay="0"/>
                                          </p:stCondLst>
                                        </p:cTn>
                                        <p:tgtEl>
                                          <p:spTgt spid="46083">
                                            <p:txEl>
                                              <p:pRg st="4" end="4"/>
                                            </p:txEl>
                                          </p:spTgt>
                                        </p:tgtEl>
                                        <p:attrNameLst>
                                          <p:attrName>style.visibility</p:attrName>
                                        </p:attrNameLst>
                                      </p:cBhvr>
                                      <p:to>
                                        <p:strVal val="visible"/>
                                      </p:to>
                                    </p:set>
                                    <p:animEffect transition="in" filter="box(in)">
                                      <p:cBhvr>
                                        <p:cTn id="23" dur="500"/>
                                        <p:tgtEl>
                                          <p:spTgt spid="46083">
                                            <p:txEl>
                                              <p:pRg st="4" end="4"/>
                                            </p:txEl>
                                          </p:spTgt>
                                        </p:tgtEl>
                                      </p:cBhvr>
                                    </p:animEffect>
                                  </p:childTnLst>
                                </p:cTn>
                              </p:par>
                            </p:childTnLst>
                          </p:cTn>
                        </p:par>
                        <p:par>
                          <p:cTn id="24" fill="hold" nodeType="afterGroup">
                            <p:stCondLst>
                              <p:cond delay="2500"/>
                            </p:stCondLst>
                            <p:childTnLst>
                              <p:par>
                                <p:cTn id="25" presetID="4" presetClass="entr" presetSubtype="16" fill="hold" nodeType="afterEffect">
                                  <p:stCondLst>
                                    <p:cond delay="0"/>
                                  </p:stCondLst>
                                  <p:childTnLst>
                                    <p:set>
                                      <p:cBhvr>
                                        <p:cTn id="26" dur="1" fill="hold">
                                          <p:stCondLst>
                                            <p:cond delay="0"/>
                                          </p:stCondLst>
                                        </p:cTn>
                                        <p:tgtEl>
                                          <p:spTgt spid="46083">
                                            <p:txEl>
                                              <p:pRg st="5" end="5"/>
                                            </p:txEl>
                                          </p:spTgt>
                                        </p:tgtEl>
                                        <p:attrNameLst>
                                          <p:attrName>style.visibility</p:attrName>
                                        </p:attrNameLst>
                                      </p:cBhvr>
                                      <p:to>
                                        <p:strVal val="visible"/>
                                      </p:to>
                                    </p:set>
                                    <p:animEffect transition="in" filter="box(in)">
                                      <p:cBhvr>
                                        <p:cTn id="27" dur="500"/>
                                        <p:tgtEl>
                                          <p:spTgt spid="46083">
                                            <p:txEl>
                                              <p:pRg st="5" end="5"/>
                                            </p:txEl>
                                          </p:spTgt>
                                        </p:tgtEl>
                                      </p:cBhvr>
                                    </p:animEffect>
                                  </p:childTnLst>
                                </p:cTn>
                              </p:par>
                            </p:childTnLst>
                          </p:cTn>
                        </p:par>
                        <p:par>
                          <p:cTn id="28" fill="hold" nodeType="afterGroup">
                            <p:stCondLst>
                              <p:cond delay="3000"/>
                            </p:stCondLst>
                            <p:childTnLst>
                              <p:par>
                                <p:cTn id="29" presetID="8" presetClass="entr" presetSubtype="16" fill="hold" nodeType="afterEffect">
                                  <p:stCondLst>
                                    <p:cond delay="0"/>
                                  </p:stCondLst>
                                  <p:childTnLst>
                                    <p:set>
                                      <p:cBhvr>
                                        <p:cTn id="30" dur="1" fill="hold">
                                          <p:stCondLst>
                                            <p:cond delay="0"/>
                                          </p:stCondLst>
                                        </p:cTn>
                                        <p:tgtEl>
                                          <p:spTgt spid="46083">
                                            <p:txEl>
                                              <p:pRg st="6" end="6"/>
                                            </p:txEl>
                                          </p:spTgt>
                                        </p:tgtEl>
                                        <p:attrNameLst>
                                          <p:attrName>style.visibility</p:attrName>
                                        </p:attrNameLst>
                                      </p:cBhvr>
                                      <p:to>
                                        <p:strVal val="visible"/>
                                      </p:to>
                                    </p:set>
                                    <p:animEffect transition="in" filter="diamond(in)">
                                      <p:cBhvr>
                                        <p:cTn id="31" dur="1000"/>
                                        <p:tgtEl>
                                          <p:spTgt spid="46083">
                                            <p:txEl>
                                              <p:pRg st="6" end="6"/>
                                            </p:txEl>
                                          </p:spTgt>
                                        </p:tgtEl>
                                      </p:cBhvr>
                                    </p:animEffect>
                                  </p:childTnLst>
                                </p:cTn>
                              </p:par>
                            </p:childTnLst>
                          </p:cTn>
                        </p:par>
                        <p:par>
                          <p:cTn id="32" fill="hold" nodeType="afterGroup">
                            <p:stCondLst>
                              <p:cond delay="4000"/>
                            </p:stCondLst>
                            <p:childTnLst>
                              <p:par>
                                <p:cTn id="33" presetID="4" presetClass="entr" presetSubtype="16" fill="hold" nodeType="afterEffect">
                                  <p:stCondLst>
                                    <p:cond delay="0"/>
                                  </p:stCondLst>
                                  <p:childTnLst>
                                    <p:set>
                                      <p:cBhvr>
                                        <p:cTn id="34" dur="1" fill="hold">
                                          <p:stCondLst>
                                            <p:cond delay="0"/>
                                          </p:stCondLst>
                                        </p:cTn>
                                        <p:tgtEl>
                                          <p:spTgt spid="46083">
                                            <p:txEl>
                                              <p:pRg st="7" end="7"/>
                                            </p:txEl>
                                          </p:spTgt>
                                        </p:tgtEl>
                                        <p:attrNameLst>
                                          <p:attrName>style.visibility</p:attrName>
                                        </p:attrNameLst>
                                      </p:cBhvr>
                                      <p:to>
                                        <p:strVal val="visible"/>
                                      </p:to>
                                    </p:set>
                                    <p:animEffect transition="in" filter="box(in)">
                                      <p:cBhvr>
                                        <p:cTn id="35" dur="500"/>
                                        <p:tgtEl>
                                          <p:spTgt spid="4608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Cover Page</a:t>
            </a:r>
            <a:endParaRPr lang="en-US" dirty="0"/>
          </a:p>
        </p:txBody>
      </p:sp>
      <p:sp>
        <p:nvSpPr>
          <p:cNvPr id="39939" name="TextBox 4"/>
          <p:cNvSpPr txBox="1">
            <a:spLocks noChangeArrowheads="1"/>
          </p:cNvSpPr>
          <p:nvPr/>
        </p:nvSpPr>
        <p:spPr bwMode="auto">
          <a:xfrm>
            <a:off x="395288" y="1317625"/>
            <a:ext cx="8208962" cy="4832350"/>
          </a:xfrm>
          <a:prstGeom prst="rect">
            <a:avLst/>
          </a:prstGeom>
          <a:noFill/>
          <a:ln w="9525">
            <a:noFill/>
            <a:miter lim="800000"/>
            <a:headEnd/>
            <a:tailEnd/>
          </a:ln>
        </p:spPr>
        <p:txBody>
          <a:bodyPr>
            <a:spAutoFit/>
          </a:bodyPr>
          <a:lstStyle/>
          <a:p>
            <a:pPr lvl="1"/>
            <a:r>
              <a:rPr lang="en-US" sz="2800" i="0"/>
              <a:t>Unit Code - Unit Name</a:t>
            </a:r>
          </a:p>
          <a:p>
            <a:pPr lvl="1"/>
            <a:r>
              <a:rPr lang="en-US" sz="2800" i="0"/>
              <a:t>Lecturer Name</a:t>
            </a:r>
          </a:p>
          <a:p>
            <a:pPr lvl="1"/>
            <a:r>
              <a:rPr lang="en-US" sz="2800" i="0"/>
              <a:t>Topic Name</a:t>
            </a:r>
          </a:p>
          <a:p>
            <a:pPr lvl="1"/>
            <a:endParaRPr lang="en-US" sz="2800" i="0"/>
          </a:p>
          <a:p>
            <a:pPr lvl="1"/>
            <a:endParaRPr lang="en-US" sz="2800" i="0"/>
          </a:p>
          <a:p>
            <a:pPr lvl="1"/>
            <a:r>
              <a:rPr lang="en-US" sz="2800" i="0"/>
              <a:t>Submission Date</a:t>
            </a:r>
          </a:p>
          <a:p>
            <a:pPr lvl="1"/>
            <a:endParaRPr lang="en-US" sz="2800" i="0"/>
          </a:p>
          <a:p>
            <a:pPr lvl="1"/>
            <a:endParaRPr lang="en-US" sz="2800" i="0"/>
          </a:p>
          <a:p>
            <a:pPr lvl="1"/>
            <a:r>
              <a:rPr lang="en-US" sz="2800" i="0"/>
              <a:t>Student Name</a:t>
            </a:r>
          </a:p>
          <a:p>
            <a:pPr lvl="1"/>
            <a:r>
              <a:rPr lang="en-US" sz="2800" i="0"/>
              <a:t>Student ID</a:t>
            </a:r>
          </a:p>
          <a:p>
            <a:pPr lvl="1">
              <a:buClr>
                <a:srgbClr val="FF0000"/>
              </a:buClr>
            </a:pPr>
            <a:endParaRPr lang="en-US" sz="28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Executive Summary</a:t>
            </a:r>
            <a:endParaRPr lang="en-US" dirty="0"/>
          </a:p>
        </p:txBody>
      </p:sp>
      <p:sp>
        <p:nvSpPr>
          <p:cNvPr id="48131" name="TextBox 4"/>
          <p:cNvSpPr txBox="1">
            <a:spLocks noChangeArrowheads="1"/>
          </p:cNvSpPr>
          <p:nvPr/>
        </p:nvSpPr>
        <p:spPr bwMode="auto">
          <a:xfrm>
            <a:off x="395288" y="1317625"/>
            <a:ext cx="7248525" cy="3786188"/>
          </a:xfrm>
          <a:prstGeom prst="rect">
            <a:avLst/>
          </a:prstGeom>
          <a:noFill/>
          <a:ln w="9525">
            <a:noFill/>
            <a:miter lim="800000"/>
            <a:headEnd/>
            <a:tailEnd/>
          </a:ln>
        </p:spPr>
        <p:txBody>
          <a:bodyPr>
            <a:spAutoFit/>
          </a:bodyPr>
          <a:lstStyle/>
          <a:p>
            <a:r>
              <a:rPr lang="en-US" sz="2000" i="0"/>
              <a:t>An </a:t>
            </a:r>
            <a:r>
              <a:rPr lang="en-US" sz="2000" b="1" i="0"/>
              <a:t>executive summary</a:t>
            </a:r>
            <a:r>
              <a:rPr lang="en-US" sz="2000" i="0"/>
              <a:t> is an overall summary of the entire report. It should have 3-4 short paragraphs:</a:t>
            </a:r>
          </a:p>
          <a:p>
            <a:endParaRPr lang="en-US" sz="2000" b="1" i="0"/>
          </a:p>
          <a:p>
            <a:r>
              <a:rPr lang="en-US" sz="2000" b="1" i="0"/>
              <a:t>Paragraph 1</a:t>
            </a:r>
            <a:r>
              <a:rPr lang="en-US" sz="2000" i="0"/>
              <a:t>: Based on the Introduction (Introduce the topic of your report)</a:t>
            </a:r>
          </a:p>
          <a:p>
            <a:r>
              <a:rPr lang="en-US" sz="2000" b="1" i="0"/>
              <a:t>Paragraph 2</a:t>
            </a:r>
            <a:r>
              <a:rPr lang="en-US" sz="2000" i="0"/>
              <a:t>: Summary of the body (Indicate main subjects examined in the discussion section of your report)</a:t>
            </a:r>
          </a:p>
          <a:p>
            <a:r>
              <a:rPr lang="en-US" sz="2000" b="1" i="0"/>
              <a:t>Paragraph 3</a:t>
            </a:r>
            <a:r>
              <a:rPr lang="en-US" sz="2000" i="0"/>
              <a:t>: Summary of the conclusions</a:t>
            </a:r>
          </a:p>
          <a:p>
            <a:r>
              <a:rPr lang="en-US" sz="2000" b="1" i="0"/>
              <a:t>Paragraph 4</a:t>
            </a:r>
            <a:r>
              <a:rPr lang="en-US" sz="2000" i="0"/>
              <a:t>: Outline recommendations, if any, in bullet points</a:t>
            </a:r>
          </a:p>
          <a:p>
            <a:endParaRPr lang="en-US" sz="2000" b="1" i="0">
              <a:solidFill>
                <a:srgbClr val="FF0000"/>
              </a:solidFill>
            </a:endParaRPr>
          </a:p>
          <a:p>
            <a:r>
              <a:rPr lang="en-US" sz="2000" b="1" i="0"/>
              <a:t>NOTE:</a:t>
            </a:r>
            <a:r>
              <a:rPr lang="en-US" sz="2000" b="1" i="0">
                <a:solidFill>
                  <a:srgbClr val="FF0000"/>
                </a:solidFill>
              </a:rPr>
              <a:t> Even though it appears first, the Executive Summary is one of the last things you will write.</a:t>
            </a:r>
            <a:endParaRPr lang="en-US" sz="2000" i="0">
              <a:solidFill>
                <a:srgbClr val="FF0000"/>
              </a:solidFill>
            </a:endParaRPr>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48131">
                                            <p:txEl>
                                              <p:pRg st="7" end="7"/>
                                            </p:txEl>
                                          </p:spTgt>
                                        </p:tgtEl>
                                        <p:attrNameLst>
                                          <p:attrName>style.visibility</p:attrName>
                                        </p:attrNameLst>
                                      </p:cBhvr>
                                      <p:to>
                                        <p:strVal val="visible"/>
                                      </p:to>
                                    </p:set>
                                    <p:animEffect transition="in" filter="slide(fromBottom)">
                                      <p:cBhvr>
                                        <p:cTn id="7" dur="500"/>
                                        <p:tgtEl>
                                          <p:spTgt spid="48131">
                                            <p:txEl>
                                              <p:pRg st="7" end="7"/>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8131">
                                            <p:txEl>
                                              <p:pRg st="0" end="0"/>
                                            </p:txEl>
                                          </p:spTgt>
                                        </p:tgtEl>
                                        <p:attrNameLst>
                                          <p:attrName>style.visibility</p:attrName>
                                        </p:attrNameLst>
                                      </p:cBhvr>
                                      <p:to>
                                        <p:strVal val="visible"/>
                                      </p:to>
                                    </p:set>
                                    <p:animEffect transition="in" filter="box(in)">
                                      <p:cBhvr>
                                        <p:cTn id="12" dur="500"/>
                                        <p:tgtEl>
                                          <p:spTgt spid="48131">
                                            <p:txEl>
                                              <p:pRg st="0" end="0"/>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48131">
                                            <p:txEl>
                                              <p:pRg st="2" end="2"/>
                                            </p:txEl>
                                          </p:spTgt>
                                        </p:tgtEl>
                                        <p:attrNameLst>
                                          <p:attrName>style.visibility</p:attrName>
                                        </p:attrNameLst>
                                      </p:cBhvr>
                                      <p:to>
                                        <p:strVal val="visible"/>
                                      </p:to>
                                    </p:set>
                                    <p:animEffect transition="in" filter="box(in)">
                                      <p:cBhvr>
                                        <p:cTn id="15" dur="500"/>
                                        <p:tgtEl>
                                          <p:spTgt spid="48131">
                                            <p:txEl>
                                              <p:pRg st="2" end="2"/>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48131">
                                            <p:txEl>
                                              <p:pRg st="3" end="3"/>
                                            </p:txEl>
                                          </p:spTgt>
                                        </p:tgtEl>
                                        <p:attrNameLst>
                                          <p:attrName>style.visibility</p:attrName>
                                        </p:attrNameLst>
                                      </p:cBhvr>
                                      <p:to>
                                        <p:strVal val="visible"/>
                                      </p:to>
                                    </p:set>
                                    <p:animEffect transition="in" filter="box(in)">
                                      <p:cBhvr>
                                        <p:cTn id="18" dur="500"/>
                                        <p:tgtEl>
                                          <p:spTgt spid="48131">
                                            <p:txEl>
                                              <p:pRg st="3" end="3"/>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48131">
                                            <p:txEl>
                                              <p:pRg st="4" end="4"/>
                                            </p:txEl>
                                          </p:spTgt>
                                        </p:tgtEl>
                                        <p:attrNameLst>
                                          <p:attrName>style.visibility</p:attrName>
                                        </p:attrNameLst>
                                      </p:cBhvr>
                                      <p:to>
                                        <p:strVal val="visible"/>
                                      </p:to>
                                    </p:set>
                                    <p:animEffect transition="in" filter="box(in)">
                                      <p:cBhvr>
                                        <p:cTn id="21" dur="500"/>
                                        <p:tgtEl>
                                          <p:spTgt spid="48131">
                                            <p:txEl>
                                              <p:pRg st="4" end="4"/>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48131">
                                            <p:txEl>
                                              <p:pRg st="5" end="5"/>
                                            </p:txEl>
                                          </p:spTgt>
                                        </p:tgtEl>
                                        <p:attrNameLst>
                                          <p:attrName>style.visibility</p:attrName>
                                        </p:attrNameLst>
                                      </p:cBhvr>
                                      <p:to>
                                        <p:strVal val="visible"/>
                                      </p:to>
                                    </p:set>
                                    <p:animEffect transition="in" filter="box(in)">
                                      <p:cBhvr>
                                        <p:cTn id="24" dur="500"/>
                                        <p:tgtEl>
                                          <p:spTgt spid="481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Table of Content</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9" name="Content Placeholder 3"/>
          <p:cNvSpPr>
            <a:spLocks noGrp="1"/>
          </p:cNvSpPr>
          <p:nvPr>
            <p:ph idx="1"/>
          </p:nvPr>
        </p:nvSpPr>
        <p:spPr>
          <a:xfrm>
            <a:off x="457200" y="1214438"/>
            <a:ext cx="8229600" cy="4525962"/>
          </a:xfrm>
        </p:spPr>
        <p:txBody>
          <a:bodyPr/>
          <a:lstStyle/>
          <a:p>
            <a:pPr>
              <a:buFontTx/>
              <a:buNone/>
            </a:pPr>
            <a:r>
              <a:rPr lang="en-AU" sz="1800" b="1" smtClean="0">
                <a:solidFill>
                  <a:schemeClr val="bg1"/>
                </a:solidFill>
              </a:rPr>
              <a:t>Introduction			</a:t>
            </a:r>
            <a:r>
              <a:rPr lang="en-US" sz="1800" smtClean="0">
                <a:solidFill>
                  <a:schemeClr val="bg1"/>
                </a:solidFill>
              </a:rPr>
              <a:t>		1</a:t>
            </a:r>
          </a:p>
          <a:p>
            <a:pPr>
              <a:buFontTx/>
              <a:buNone/>
            </a:pPr>
            <a:r>
              <a:rPr lang="en-AU" sz="1800" smtClean="0">
                <a:solidFill>
                  <a:schemeClr val="bg1"/>
                </a:solidFill>
              </a:rPr>
              <a:t>1.</a:t>
            </a:r>
            <a:r>
              <a:rPr lang="en-US" sz="1800" smtClean="0">
                <a:solidFill>
                  <a:schemeClr val="bg1"/>
                </a:solidFill>
              </a:rPr>
              <a:t>	</a:t>
            </a:r>
            <a:r>
              <a:rPr lang="en-AU" sz="1800" smtClean="0">
                <a:solidFill>
                  <a:schemeClr val="bg1"/>
                </a:solidFill>
              </a:rPr>
              <a:t>Topic 1</a:t>
            </a:r>
            <a:r>
              <a:rPr lang="en-US" sz="1800" smtClean="0">
                <a:solidFill>
                  <a:schemeClr val="bg1"/>
                </a:solidFill>
              </a:rPr>
              <a:t>					2</a:t>
            </a:r>
          </a:p>
          <a:p>
            <a:pPr>
              <a:buFontTx/>
              <a:buNone/>
            </a:pPr>
            <a:r>
              <a:rPr lang="en-US" sz="1800" smtClean="0">
                <a:solidFill>
                  <a:schemeClr val="bg1"/>
                </a:solidFill>
              </a:rPr>
              <a:t>	1.1   </a:t>
            </a:r>
            <a:r>
              <a:rPr lang="en-AU" sz="1800" smtClean="0">
                <a:solidFill>
                  <a:schemeClr val="bg1"/>
                </a:solidFill>
              </a:rPr>
              <a:t>Sub Topic 1</a:t>
            </a:r>
            <a:r>
              <a:rPr lang="en-US" sz="1800" smtClean="0">
                <a:solidFill>
                  <a:schemeClr val="bg1"/>
                </a:solidFill>
              </a:rPr>
              <a:t>				2</a:t>
            </a:r>
          </a:p>
          <a:p>
            <a:pPr>
              <a:buFontTx/>
              <a:buNone/>
            </a:pPr>
            <a:r>
              <a:rPr lang="en-AU" sz="1800" smtClean="0">
                <a:solidFill>
                  <a:schemeClr val="bg1"/>
                </a:solidFill>
              </a:rPr>
              <a:t>	1.2</a:t>
            </a:r>
            <a:r>
              <a:rPr lang="en-US" sz="1800" smtClean="0">
                <a:solidFill>
                  <a:schemeClr val="bg1"/>
                </a:solidFill>
              </a:rPr>
              <a:t>   </a:t>
            </a:r>
            <a:r>
              <a:rPr lang="en-AU" sz="1800" smtClean="0">
                <a:solidFill>
                  <a:schemeClr val="bg1"/>
                </a:solidFill>
              </a:rPr>
              <a:t>Sub Topic 2</a:t>
            </a:r>
            <a:r>
              <a:rPr lang="en-US" sz="1800" smtClean="0">
                <a:solidFill>
                  <a:schemeClr val="bg1"/>
                </a:solidFill>
              </a:rPr>
              <a:t>				2</a:t>
            </a:r>
          </a:p>
          <a:p>
            <a:pPr>
              <a:buFontTx/>
              <a:buNone/>
            </a:pPr>
            <a:r>
              <a:rPr lang="en-US" sz="1800" smtClean="0">
                <a:solidFill>
                  <a:schemeClr val="bg1"/>
                </a:solidFill>
              </a:rPr>
              <a:t>		1.2.1    </a:t>
            </a:r>
            <a:r>
              <a:rPr lang="en-AU" sz="1800" smtClean="0">
                <a:solidFill>
                  <a:schemeClr val="bg1"/>
                </a:solidFill>
              </a:rPr>
              <a:t>Sub Topic 2.1</a:t>
            </a:r>
            <a:r>
              <a:rPr lang="en-US" sz="1800" smtClean="0">
                <a:solidFill>
                  <a:schemeClr val="bg1"/>
                </a:solidFill>
              </a:rPr>
              <a:t>			3</a:t>
            </a:r>
          </a:p>
          <a:p>
            <a:pPr>
              <a:buFontTx/>
              <a:buNone/>
            </a:pPr>
            <a:r>
              <a:rPr lang="en-AU" sz="1800" smtClean="0">
                <a:solidFill>
                  <a:schemeClr val="bg1"/>
                </a:solidFill>
              </a:rPr>
              <a:t>		1.2.2</a:t>
            </a:r>
            <a:r>
              <a:rPr lang="en-US" sz="1800" smtClean="0">
                <a:solidFill>
                  <a:schemeClr val="bg1"/>
                </a:solidFill>
              </a:rPr>
              <a:t>    </a:t>
            </a:r>
            <a:r>
              <a:rPr lang="en-AU" sz="1800" smtClean="0">
                <a:solidFill>
                  <a:schemeClr val="bg1"/>
                </a:solidFill>
              </a:rPr>
              <a:t>Sub Topc 2.2</a:t>
            </a:r>
            <a:r>
              <a:rPr lang="en-US" sz="1800" smtClean="0">
                <a:solidFill>
                  <a:schemeClr val="bg1"/>
                </a:solidFill>
              </a:rPr>
              <a:t>			4</a:t>
            </a:r>
          </a:p>
          <a:p>
            <a:pPr>
              <a:buFontTx/>
              <a:buNone/>
            </a:pPr>
            <a:r>
              <a:rPr lang="en-AU" sz="1800" smtClean="0">
                <a:solidFill>
                  <a:schemeClr val="bg1"/>
                </a:solidFill>
              </a:rPr>
              <a:t>	1.3</a:t>
            </a:r>
            <a:r>
              <a:rPr lang="en-US" sz="1800" smtClean="0">
                <a:solidFill>
                  <a:schemeClr val="bg1"/>
                </a:solidFill>
              </a:rPr>
              <a:t>   Sub Topic 3				4</a:t>
            </a:r>
          </a:p>
          <a:p>
            <a:pPr>
              <a:buFontTx/>
              <a:buNone/>
            </a:pPr>
            <a:r>
              <a:rPr lang="en-AU" sz="1800" smtClean="0">
                <a:solidFill>
                  <a:schemeClr val="bg1"/>
                </a:solidFill>
              </a:rPr>
              <a:t>		1.3.1    Sub Topic 3.1</a:t>
            </a:r>
            <a:r>
              <a:rPr lang="en-US" sz="1800" smtClean="0">
                <a:solidFill>
                  <a:schemeClr val="bg1"/>
                </a:solidFill>
              </a:rPr>
              <a:t>			4</a:t>
            </a:r>
          </a:p>
          <a:p>
            <a:pPr>
              <a:buFontTx/>
              <a:buNone/>
            </a:pPr>
            <a:r>
              <a:rPr lang="en-AU" sz="1800" smtClean="0">
                <a:solidFill>
                  <a:schemeClr val="bg1"/>
                </a:solidFill>
              </a:rPr>
              <a:t>	1.4</a:t>
            </a:r>
            <a:r>
              <a:rPr lang="en-US" sz="1800" smtClean="0">
                <a:solidFill>
                  <a:schemeClr val="bg1"/>
                </a:solidFill>
              </a:rPr>
              <a:t>   </a:t>
            </a:r>
            <a:r>
              <a:rPr lang="en-AU" sz="1800" smtClean="0">
                <a:solidFill>
                  <a:schemeClr val="bg1"/>
                </a:solidFill>
              </a:rPr>
              <a:t>Sub Topic 4</a:t>
            </a:r>
            <a:r>
              <a:rPr lang="en-US" sz="1800" smtClean="0">
                <a:solidFill>
                  <a:schemeClr val="bg1"/>
                </a:solidFill>
              </a:rPr>
              <a:t>				4</a:t>
            </a:r>
          </a:p>
          <a:p>
            <a:pPr>
              <a:buFontTx/>
              <a:buNone/>
            </a:pPr>
            <a:r>
              <a:rPr lang="en-AU" sz="1800" smtClean="0">
                <a:solidFill>
                  <a:schemeClr val="bg1"/>
                </a:solidFill>
              </a:rPr>
              <a:t>		1.4.1    Sub Topic 4.1</a:t>
            </a:r>
            <a:r>
              <a:rPr lang="en-US" sz="1800" smtClean="0">
                <a:solidFill>
                  <a:schemeClr val="bg1"/>
                </a:solidFill>
              </a:rPr>
              <a:t>			5</a:t>
            </a:r>
          </a:p>
          <a:p>
            <a:pPr>
              <a:buFontTx/>
              <a:buNone/>
            </a:pPr>
            <a:endParaRPr lang="en-AU" sz="1800" b="1" smtClean="0">
              <a:solidFill>
                <a:schemeClr val="bg1"/>
              </a:solidFill>
            </a:endParaRPr>
          </a:p>
          <a:p>
            <a:pPr>
              <a:buFontTx/>
              <a:buNone/>
            </a:pPr>
            <a:r>
              <a:rPr lang="en-AU" sz="1800" b="1" smtClean="0">
                <a:solidFill>
                  <a:schemeClr val="bg1"/>
                </a:solidFill>
              </a:rPr>
              <a:t>Conclusion</a:t>
            </a:r>
            <a:r>
              <a:rPr lang="en-AU" sz="1800" smtClean="0">
                <a:solidFill>
                  <a:schemeClr val="bg1"/>
                </a:solidFill>
              </a:rPr>
              <a:t> 	</a:t>
            </a:r>
            <a:r>
              <a:rPr lang="en-US" sz="1800" smtClean="0">
                <a:solidFill>
                  <a:schemeClr val="bg1"/>
                </a:solidFill>
              </a:rPr>
              <a:t>				6</a:t>
            </a:r>
          </a:p>
          <a:p>
            <a:pPr>
              <a:buFontTx/>
              <a:buNone/>
            </a:pPr>
            <a:endParaRPr lang="en-AU" sz="1800" b="1" smtClean="0">
              <a:solidFill>
                <a:schemeClr val="bg1"/>
              </a:solidFill>
            </a:endParaRPr>
          </a:p>
          <a:p>
            <a:pPr>
              <a:buFontTx/>
              <a:buNone/>
            </a:pPr>
            <a:r>
              <a:rPr lang="en-AU" sz="1800" b="1" smtClean="0">
                <a:solidFill>
                  <a:schemeClr val="bg1"/>
                </a:solidFill>
              </a:rPr>
              <a:t>List of Figures</a:t>
            </a:r>
            <a:endParaRPr lang="en-US" sz="1800" smtClean="0">
              <a:solidFill>
                <a:schemeClr val="bg1"/>
              </a:solidFill>
            </a:endParaRPr>
          </a:p>
          <a:p>
            <a:pPr>
              <a:buFontTx/>
              <a:buNone/>
            </a:pPr>
            <a:r>
              <a:rPr lang="en-US" sz="1800" smtClean="0">
                <a:solidFill>
                  <a:schemeClr val="bg1"/>
                </a:solidFill>
              </a:rPr>
              <a:t>	Figure 1					8</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blinds(horizontal)">
                                      <p:cBhvr>
                                        <p:cTn id="10" dur="500"/>
                                        <p:tgtEl>
                                          <p:spTgt spid="9">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blinds(horizontal)">
                                      <p:cBhvr>
                                        <p:cTn id="13" dur="500"/>
                                        <p:tgtEl>
                                          <p:spTgt spid="9">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blinds(horizontal)">
                                      <p:cBhvr>
                                        <p:cTn id="16" dur="500"/>
                                        <p:tgtEl>
                                          <p:spTgt spid="9">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Effect transition="in" filter="blinds(horizontal)">
                                      <p:cBhvr>
                                        <p:cTn id="19" dur="500"/>
                                        <p:tgtEl>
                                          <p:spTgt spid="9">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9">
                                            <p:txEl>
                                              <p:pRg st="5" end="5"/>
                                            </p:txEl>
                                          </p:spTgt>
                                        </p:tgtEl>
                                        <p:attrNameLst>
                                          <p:attrName>style.visibility</p:attrName>
                                        </p:attrNameLst>
                                      </p:cBhvr>
                                      <p:to>
                                        <p:strVal val="visible"/>
                                      </p:to>
                                    </p:set>
                                    <p:animEffect transition="in" filter="blinds(horizontal)">
                                      <p:cBhvr>
                                        <p:cTn id="22" dur="500"/>
                                        <p:tgtEl>
                                          <p:spTgt spid="9">
                                            <p:txEl>
                                              <p:pRg st="5" end="5"/>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Effect transition="in" filter="blinds(horizontal)">
                                      <p:cBhvr>
                                        <p:cTn id="25" dur="500"/>
                                        <p:tgtEl>
                                          <p:spTgt spid="9">
                                            <p:txEl>
                                              <p:pRg st="6" end="6"/>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9">
                                            <p:txEl>
                                              <p:pRg st="7" end="7"/>
                                            </p:txEl>
                                          </p:spTgt>
                                        </p:tgtEl>
                                        <p:attrNameLst>
                                          <p:attrName>style.visibility</p:attrName>
                                        </p:attrNameLst>
                                      </p:cBhvr>
                                      <p:to>
                                        <p:strVal val="visible"/>
                                      </p:to>
                                    </p:set>
                                    <p:animEffect transition="in" filter="blinds(horizontal)">
                                      <p:cBhvr>
                                        <p:cTn id="28" dur="500"/>
                                        <p:tgtEl>
                                          <p:spTgt spid="9">
                                            <p:txEl>
                                              <p:pRg st="7" end="7"/>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9">
                                            <p:txEl>
                                              <p:pRg st="8" end="8"/>
                                            </p:txEl>
                                          </p:spTgt>
                                        </p:tgtEl>
                                        <p:attrNameLst>
                                          <p:attrName>style.visibility</p:attrName>
                                        </p:attrNameLst>
                                      </p:cBhvr>
                                      <p:to>
                                        <p:strVal val="visible"/>
                                      </p:to>
                                    </p:set>
                                    <p:animEffect transition="in" filter="blinds(horizontal)">
                                      <p:cBhvr>
                                        <p:cTn id="31" dur="500"/>
                                        <p:tgtEl>
                                          <p:spTgt spid="9">
                                            <p:txEl>
                                              <p:pRg st="8" end="8"/>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9">
                                            <p:txEl>
                                              <p:pRg st="9" end="9"/>
                                            </p:txEl>
                                          </p:spTgt>
                                        </p:tgtEl>
                                        <p:attrNameLst>
                                          <p:attrName>style.visibility</p:attrName>
                                        </p:attrNameLst>
                                      </p:cBhvr>
                                      <p:to>
                                        <p:strVal val="visible"/>
                                      </p:to>
                                    </p:set>
                                    <p:animEffect transition="in" filter="blinds(horizontal)">
                                      <p:cBhvr>
                                        <p:cTn id="34" dur="500"/>
                                        <p:tgtEl>
                                          <p:spTgt spid="9">
                                            <p:txEl>
                                              <p:pRg st="9" end="9"/>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9">
                                            <p:txEl>
                                              <p:pRg st="11" end="11"/>
                                            </p:txEl>
                                          </p:spTgt>
                                        </p:tgtEl>
                                        <p:attrNameLst>
                                          <p:attrName>style.visibility</p:attrName>
                                        </p:attrNameLst>
                                      </p:cBhvr>
                                      <p:to>
                                        <p:strVal val="visible"/>
                                      </p:to>
                                    </p:set>
                                    <p:animEffect transition="in" filter="blinds(horizontal)">
                                      <p:cBhvr>
                                        <p:cTn id="37" dur="500"/>
                                        <p:tgtEl>
                                          <p:spTgt spid="9">
                                            <p:txEl>
                                              <p:pRg st="11" end="11"/>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9">
                                            <p:txEl>
                                              <p:pRg st="13" end="13"/>
                                            </p:txEl>
                                          </p:spTgt>
                                        </p:tgtEl>
                                        <p:attrNameLst>
                                          <p:attrName>style.visibility</p:attrName>
                                        </p:attrNameLst>
                                      </p:cBhvr>
                                      <p:to>
                                        <p:strVal val="visible"/>
                                      </p:to>
                                    </p:set>
                                    <p:animEffect transition="in" filter="blinds(horizontal)">
                                      <p:cBhvr>
                                        <p:cTn id="40" dur="500"/>
                                        <p:tgtEl>
                                          <p:spTgt spid="9">
                                            <p:txEl>
                                              <p:pRg st="13" end="13"/>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9">
                                            <p:txEl>
                                              <p:pRg st="14" end="14"/>
                                            </p:txEl>
                                          </p:spTgt>
                                        </p:tgtEl>
                                        <p:attrNameLst>
                                          <p:attrName>style.visibility</p:attrName>
                                        </p:attrNameLst>
                                      </p:cBhvr>
                                      <p:to>
                                        <p:strVal val="visible"/>
                                      </p:to>
                                    </p:set>
                                    <p:animEffect transition="in" filter="blinds(horizontal)">
                                      <p:cBhvr>
                                        <p:cTn id="43" dur="500"/>
                                        <p:tgtEl>
                                          <p:spTgt spid="9">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Introduction</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10" name="Content Placeholder 3"/>
          <p:cNvSpPr>
            <a:spLocks noGrp="1"/>
          </p:cNvSpPr>
          <p:nvPr>
            <p:ph idx="1"/>
          </p:nvPr>
        </p:nvSpPr>
        <p:spPr>
          <a:xfrm>
            <a:off x="457200" y="1357313"/>
            <a:ext cx="8229600" cy="4525962"/>
          </a:xfrm>
        </p:spPr>
        <p:txBody>
          <a:bodyPr/>
          <a:lstStyle/>
          <a:p>
            <a:pPr>
              <a:buFontTx/>
              <a:buNone/>
            </a:pPr>
            <a:r>
              <a:rPr lang="en-US" sz="2000" smtClean="0">
                <a:solidFill>
                  <a:schemeClr val="bg1"/>
                </a:solidFill>
                <a:latin typeface="Times New Roman" pitchFamily="18" charset="0"/>
                <a:cs typeface="Times New Roman" pitchFamily="18" charset="0"/>
              </a:rPr>
              <a:t>The introduction should generally include three key types of information:</a:t>
            </a:r>
          </a:p>
          <a:p>
            <a:pPr>
              <a:buFontTx/>
              <a:buNone/>
            </a:pPr>
            <a:r>
              <a:rPr lang="en-US" sz="2000" smtClean="0">
                <a:solidFill>
                  <a:schemeClr val="bg1"/>
                </a:solidFill>
                <a:latin typeface="Times New Roman" pitchFamily="18" charset="0"/>
                <a:cs typeface="Times New Roman" pitchFamily="18" charset="0"/>
              </a:rPr>
              <a:t> </a:t>
            </a:r>
          </a:p>
          <a:p>
            <a:pPr>
              <a:buFontTx/>
              <a:buNone/>
            </a:pPr>
            <a:r>
              <a:rPr lang="en-US" sz="2000" b="1" smtClean="0">
                <a:solidFill>
                  <a:schemeClr val="bg1"/>
                </a:solidFill>
                <a:latin typeface="Times New Roman" pitchFamily="18" charset="0"/>
                <a:cs typeface="Times New Roman" pitchFamily="18" charset="0"/>
              </a:rPr>
              <a:t>a) Background  -</a:t>
            </a:r>
            <a:r>
              <a:rPr lang="en-US" sz="2000" smtClean="0">
                <a:solidFill>
                  <a:schemeClr val="bg1"/>
                </a:solidFill>
                <a:latin typeface="Times New Roman" pitchFamily="18" charset="0"/>
                <a:cs typeface="Times New Roman" pitchFamily="18" charset="0"/>
              </a:rPr>
              <a:t> brief background information required for the reader to understand the report.</a:t>
            </a:r>
          </a:p>
          <a:p>
            <a:pPr>
              <a:buFontTx/>
              <a:buNone/>
            </a:pPr>
            <a:endParaRPr lang="en-US" sz="2000" b="1" smtClean="0">
              <a:solidFill>
                <a:schemeClr val="bg1"/>
              </a:solidFill>
              <a:latin typeface="Times New Roman" pitchFamily="18" charset="0"/>
              <a:cs typeface="Times New Roman" pitchFamily="18" charset="0"/>
            </a:endParaRPr>
          </a:p>
          <a:p>
            <a:pPr>
              <a:buFontTx/>
              <a:buNone/>
            </a:pPr>
            <a:r>
              <a:rPr lang="en-US" sz="2000" b="1" smtClean="0">
                <a:solidFill>
                  <a:schemeClr val="bg1"/>
                </a:solidFill>
                <a:latin typeface="Times New Roman" pitchFamily="18" charset="0"/>
                <a:cs typeface="Times New Roman" pitchFamily="18" charset="0"/>
              </a:rPr>
              <a:t>NOTE</a:t>
            </a:r>
            <a:r>
              <a:rPr lang="en-US" sz="2000" smtClean="0">
                <a:solidFill>
                  <a:schemeClr val="bg1"/>
                </a:solidFill>
                <a:latin typeface="Times New Roman" pitchFamily="18" charset="0"/>
                <a:cs typeface="Times New Roman" pitchFamily="18" charset="0"/>
              </a:rPr>
              <a:t>: Detailed company background should not be included here. It is best discussed in the body of the report</a:t>
            </a:r>
          </a:p>
          <a:p>
            <a:pPr>
              <a:buFontTx/>
              <a:buNone/>
            </a:pPr>
            <a:r>
              <a:rPr lang="en-US" sz="2000" smtClean="0">
                <a:solidFill>
                  <a:schemeClr val="bg1"/>
                </a:solidFill>
                <a:latin typeface="Times New Roman" pitchFamily="18" charset="0"/>
                <a:cs typeface="Times New Roman" pitchFamily="18" charset="0"/>
              </a:rPr>
              <a:t> </a:t>
            </a:r>
          </a:p>
          <a:p>
            <a:pPr>
              <a:buFontTx/>
              <a:buNone/>
            </a:pPr>
            <a:r>
              <a:rPr lang="en-US" sz="2000" b="1" smtClean="0">
                <a:solidFill>
                  <a:schemeClr val="bg1"/>
                </a:solidFill>
                <a:latin typeface="Times New Roman" pitchFamily="18" charset="0"/>
                <a:cs typeface="Times New Roman" pitchFamily="18" charset="0"/>
              </a:rPr>
              <a:t>b) Aims/ objectives - </a:t>
            </a:r>
            <a:r>
              <a:rPr lang="en-US" sz="2000" smtClean="0">
                <a:solidFill>
                  <a:schemeClr val="bg1"/>
                </a:solidFill>
                <a:latin typeface="Times New Roman" pitchFamily="18" charset="0"/>
                <a:cs typeface="Times New Roman" pitchFamily="18" charset="0"/>
              </a:rPr>
              <a:t>It indicates what key questions the report is trying to answer and what it is trying to achieve. Why was it written? </a:t>
            </a:r>
          </a:p>
          <a:p>
            <a:pPr>
              <a:buFontTx/>
              <a:buNone/>
            </a:pPr>
            <a:endParaRPr lang="en-US" sz="2000" smtClean="0">
              <a:solidFill>
                <a:schemeClr val="bg1"/>
              </a:solidFill>
              <a:latin typeface="Times New Roman" pitchFamily="18" charset="0"/>
              <a:cs typeface="Times New Roman" pitchFamily="18" charset="0"/>
            </a:endParaRPr>
          </a:p>
          <a:p>
            <a:pPr>
              <a:buFontTx/>
              <a:buNone/>
            </a:pPr>
            <a:r>
              <a:rPr lang="en-US" sz="2000" b="1" smtClean="0">
                <a:solidFill>
                  <a:schemeClr val="bg1"/>
                </a:solidFill>
                <a:latin typeface="Times New Roman" pitchFamily="18" charset="0"/>
                <a:cs typeface="Times New Roman" pitchFamily="18" charset="0"/>
              </a:rPr>
              <a:t>c) Scope  - </a:t>
            </a:r>
            <a:r>
              <a:rPr lang="en-US" sz="2000" smtClean="0">
                <a:solidFill>
                  <a:schemeClr val="bg1"/>
                </a:solidFill>
                <a:latin typeface="Times New Roman" pitchFamily="18" charset="0"/>
                <a:cs typeface="Times New Roman" pitchFamily="18" charset="0"/>
              </a:rPr>
              <a:t>Tell the reader exactly what areas/ideas are covered in the report. This also helps to explain how the report is organized.</a:t>
            </a:r>
          </a:p>
          <a:p>
            <a:pPr>
              <a:buFontTx/>
              <a:buNone/>
            </a:pPr>
            <a:endParaRPr lang="en-US" sz="2000" smtClean="0">
              <a:solidFill>
                <a:schemeClr val="bg1"/>
              </a:solidFill>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blinds(horizontal)">
                                      <p:cBhvr>
                                        <p:cTn id="7" dur="500"/>
                                        <p:tgtEl>
                                          <p:spTgt spid="10">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0">
                                            <p:txEl>
                                              <p:pRg st="4" end="4"/>
                                            </p:txEl>
                                          </p:spTgt>
                                        </p:tgtEl>
                                        <p:attrNameLst>
                                          <p:attrName>style.visibility</p:attrName>
                                        </p:attrNameLst>
                                      </p:cBhvr>
                                      <p:to>
                                        <p:strVal val="visible"/>
                                      </p:to>
                                    </p:set>
                                    <p:animEffect transition="in" filter="blinds(horizontal)">
                                      <p:cBhvr>
                                        <p:cTn id="10" dur="500"/>
                                        <p:tgtEl>
                                          <p:spTgt spid="10">
                                            <p:txEl>
                                              <p:pRg st="4" end="4"/>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10">
                                            <p:txEl>
                                              <p:pRg st="6" end="6"/>
                                            </p:txEl>
                                          </p:spTgt>
                                        </p:tgtEl>
                                        <p:attrNameLst>
                                          <p:attrName>style.visibility</p:attrName>
                                        </p:attrNameLst>
                                      </p:cBhvr>
                                      <p:to>
                                        <p:strVal val="visible"/>
                                      </p:to>
                                    </p:set>
                                    <p:animEffect transition="in" filter="blinds(horizontal)">
                                      <p:cBhvr>
                                        <p:cTn id="15" dur="500"/>
                                        <p:tgtEl>
                                          <p:spTgt spid="10">
                                            <p:txEl>
                                              <p:pRg st="6" end="6"/>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10">
                                            <p:txEl>
                                              <p:pRg st="8" end="8"/>
                                            </p:txEl>
                                          </p:spTgt>
                                        </p:tgtEl>
                                        <p:attrNameLst>
                                          <p:attrName>style.visibility</p:attrName>
                                        </p:attrNameLst>
                                      </p:cBhvr>
                                      <p:to>
                                        <p:strVal val="visible"/>
                                      </p:to>
                                    </p:set>
                                    <p:animEffect transition="in" filter="blinds(horizontal)">
                                      <p:cBhvr>
                                        <p:cTn id="20" dur="500"/>
                                        <p:tgtEl>
                                          <p:spTgt spid="1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Body</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44036" name="Content Placeholder 3"/>
          <p:cNvSpPr>
            <a:spLocks noGrp="1"/>
          </p:cNvSpPr>
          <p:nvPr>
            <p:ph idx="1"/>
          </p:nvPr>
        </p:nvSpPr>
        <p:spPr>
          <a:xfrm>
            <a:off x="457200" y="1357313"/>
            <a:ext cx="8229600" cy="4525962"/>
          </a:xfrm>
        </p:spPr>
        <p:txBody>
          <a:bodyPr/>
          <a:lstStyle/>
          <a:p>
            <a:pPr>
              <a:buFontTx/>
              <a:buNone/>
            </a:pPr>
            <a:r>
              <a:rPr lang="en-US" sz="2000" dirty="0" smtClean="0">
                <a:solidFill>
                  <a:schemeClr val="bg1"/>
                </a:solidFill>
                <a:latin typeface="Times New Roman" pitchFamily="18" charset="0"/>
                <a:cs typeface="Times New Roman" pitchFamily="18" charset="0"/>
              </a:rPr>
              <a:t>	All your assignment questions must be answered here in detail with proper headings and sub-headings, numbered sequentially.</a:t>
            </a:r>
          </a:p>
          <a:p>
            <a:pPr>
              <a:buFontTx/>
              <a:buNone/>
            </a:pPr>
            <a:endParaRPr lang="en-US" sz="2000" dirty="0" smtClean="0">
              <a:solidFill>
                <a:schemeClr val="bg1"/>
              </a:solidFill>
              <a:latin typeface="Times New Roman" pitchFamily="18" charset="0"/>
              <a:cs typeface="Times New Roman" pitchFamily="18" charset="0"/>
            </a:endParaRPr>
          </a:p>
          <a:p>
            <a:pPr>
              <a:buFontTx/>
              <a:buNone/>
            </a:pPr>
            <a:r>
              <a:rPr lang="en-US" sz="2400" b="1" dirty="0" smtClean="0">
                <a:solidFill>
                  <a:srgbClr val="FF0000"/>
                </a:solidFill>
                <a:latin typeface="Times New Roman" pitchFamily="18" charset="0"/>
                <a:cs typeface="Times New Roman" pitchFamily="18" charset="0"/>
              </a:rPr>
              <a:t>	IN-TEXT HARVARD REFERENCING MUST BE USED</a:t>
            </a:r>
          </a:p>
          <a:p>
            <a:pPr>
              <a:buFontTx/>
              <a:buNone/>
            </a:pPr>
            <a:r>
              <a:rPr lang="en-US" sz="2400" b="1" dirty="0" smtClean="0">
                <a:latin typeface="Times New Roman" pitchFamily="18" charset="0"/>
                <a:cs typeface="Times New Roman" pitchFamily="18" charset="0"/>
              </a:rPr>
              <a:t>	</a:t>
            </a:r>
          </a:p>
          <a:p>
            <a:pPr>
              <a:buFontTx/>
              <a:buNone/>
            </a:pPr>
            <a:r>
              <a:rPr lang="en-US" sz="2000" b="1" dirty="0" smtClean="0">
                <a:solidFill>
                  <a:schemeClr val="bg1"/>
                </a:solidFill>
                <a:latin typeface="Times New Roman" pitchFamily="18" charset="0"/>
                <a:cs typeface="Times New Roman" pitchFamily="18" charset="0"/>
              </a:rPr>
              <a:t>	In-text Referencing:</a:t>
            </a:r>
          </a:p>
          <a:p>
            <a:pPr>
              <a:buFontTx/>
              <a:buNone/>
            </a:pPr>
            <a:r>
              <a:rPr lang="en-US" sz="2000" dirty="0" smtClean="0">
                <a:solidFill>
                  <a:schemeClr val="bg1"/>
                </a:solidFill>
                <a:latin typeface="Times New Roman" pitchFamily="18" charset="0"/>
                <a:cs typeface="Times New Roman" pitchFamily="18" charset="0"/>
              </a:rPr>
              <a:t>	If you take any information from the textbook, website, etc, you will need to mention it between the lines within your report.</a:t>
            </a:r>
            <a:r>
              <a:rPr lang="en-US" sz="2400" dirty="0" smtClean="0">
                <a:solidFill>
                  <a:schemeClr val="bg1"/>
                </a:solidFill>
                <a:latin typeface="Times New Roman" pitchFamily="18" charset="0"/>
                <a:cs typeface="Times New Roman" pitchFamily="18" charset="0"/>
              </a:rPr>
              <a:t>	</a:t>
            </a:r>
          </a:p>
          <a:p>
            <a:pPr>
              <a:buFontTx/>
              <a:buNone/>
            </a:pPr>
            <a:endParaRPr lang="en-US" sz="2000" dirty="0" smtClean="0">
              <a:solidFill>
                <a:schemeClr val="bg1"/>
              </a:solidFill>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Conclusion</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45060" name="Content Placeholder 3"/>
          <p:cNvSpPr>
            <a:spLocks noGrp="1"/>
          </p:cNvSpPr>
          <p:nvPr>
            <p:ph idx="1"/>
          </p:nvPr>
        </p:nvSpPr>
        <p:spPr>
          <a:xfrm>
            <a:off x="457200" y="1357313"/>
            <a:ext cx="8229600" cy="4525962"/>
          </a:xfrm>
        </p:spPr>
        <p:txBody>
          <a:bodyPr/>
          <a:lstStyle/>
          <a:p>
            <a:pPr>
              <a:buFontTx/>
              <a:buNone/>
            </a:pPr>
            <a:r>
              <a:rPr lang="en-US" sz="2400" smtClean="0">
                <a:solidFill>
                  <a:schemeClr val="bg1"/>
                </a:solidFill>
                <a:latin typeface="Times New Roman" pitchFamily="18" charset="0"/>
                <a:cs typeface="Times New Roman" pitchFamily="18" charset="0"/>
              </a:rPr>
              <a:t>	This is your final chance to impress the reader so make it powerful. Most conclusions include three main parts:</a:t>
            </a:r>
          </a:p>
          <a:p>
            <a:pPr>
              <a:buFontTx/>
              <a:buNone/>
            </a:pPr>
            <a:endParaRPr lang="en-US" sz="2400" smtClean="0">
              <a:solidFill>
                <a:schemeClr val="bg1"/>
              </a:solidFill>
              <a:latin typeface="Times New Roman" pitchFamily="18" charset="0"/>
              <a:cs typeface="Times New Roman" pitchFamily="18" charset="0"/>
            </a:endParaRPr>
          </a:p>
          <a:p>
            <a:pPr lvl="1">
              <a:buClr>
                <a:srgbClr val="FF0000"/>
              </a:buClr>
              <a:buFont typeface="Wingdings" pitchFamily="2" charset="2"/>
              <a:buChar char="q"/>
            </a:pPr>
            <a:r>
              <a:rPr lang="en-US" smtClean="0">
                <a:solidFill>
                  <a:schemeClr val="bg1"/>
                </a:solidFill>
                <a:latin typeface="Times New Roman" pitchFamily="18" charset="0"/>
                <a:cs typeface="Times New Roman" pitchFamily="18" charset="0"/>
              </a:rPr>
              <a:t> stating the aim/ context of the assignment again</a:t>
            </a:r>
          </a:p>
          <a:p>
            <a:pPr lvl="1">
              <a:buClr>
                <a:srgbClr val="FF0000"/>
              </a:buClr>
              <a:buFont typeface="Wingdings" pitchFamily="2" charset="2"/>
              <a:buChar char="q"/>
            </a:pPr>
            <a:r>
              <a:rPr lang="en-US" smtClean="0">
                <a:solidFill>
                  <a:schemeClr val="bg1"/>
                </a:solidFill>
                <a:latin typeface="Times New Roman" pitchFamily="18" charset="0"/>
                <a:cs typeface="Times New Roman" pitchFamily="18" charset="0"/>
              </a:rPr>
              <a:t> a very brief summary of the main points</a:t>
            </a:r>
          </a:p>
          <a:p>
            <a:pPr lvl="1">
              <a:buClr>
                <a:srgbClr val="FF0000"/>
              </a:buClr>
              <a:buFont typeface="Wingdings" pitchFamily="2" charset="2"/>
              <a:buChar char="q"/>
            </a:pPr>
            <a:r>
              <a:rPr lang="en-US" smtClean="0">
                <a:solidFill>
                  <a:schemeClr val="bg1"/>
                </a:solidFill>
                <a:latin typeface="Times New Roman" pitchFamily="18" charset="0"/>
                <a:cs typeface="Times New Roman" pitchFamily="18" charset="0"/>
              </a:rPr>
              <a:t> final comments and recommendations</a:t>
            </a:r>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References</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46084" name="Content Placeholder 3"/>
          <p:cNvSpPr>
            <a:spLocks noGrp="1"/>
          </p:cNvSpPr>
          <p:nvPr>
            <p:ph idx="1"/>
          </p:nvPr>
        </p:nvSpPr>
        <p:spPr>
          <a:xfrm>
            <a:off x="457200" y="1357313"/>
            <a:ext cx="8229600" cy="4525962"/>
          </a:xfrm>
        </p:spPr>
        <p:txBody>
          <a:bodyPr/>
          <a:lstStyle/>
          <a:p>
            <a:pPr>
              <a:lnSpc>
                <a:spcPct val="150000"/>
              </a:lnSpc>
              <a:buFontTx/>
              <a:buNone/>
            </a:pPr>
            <a:r>
              <a:rPr lang="en-US" sz="2400" smtClean="0">
                <a:solidFill>
                  <a:schemeClr val="bg1"/>
                </a:solidFill>
                <a:latin typeface="Times New Roman" pitchFamily="18" charset="0"/>
                <a:cs typeface="Times New Roman" pitchFamily="18" charset="0"/>
              </a:rPr>
              <a:t>	</a:t>
            </a:r>
          </a:p>
          <a:p>
            <a:pPr>
              <a:lnSpc>
                <a:spcPct val="150000"/>
              </a:lnSpc>
              <a:buFontTx/>
              <a:buNone/>
            </a:pPr>
            <a:r>
              <a:rPr lang="en-US" sz="2400" smtClean="0">
                <a:solidFill>
                  <a:schemeClr val="bg1"/>
                </a:solidFill>
                <a:latin typeface="Times New Roman" pitchFamily="18" charset="0"/>
                <a:cs typeface="Times New Roman" pitchFamily="18" charset="0"/>
              </a:rPr>
              <a:t>	Last page of your assignment must include the complete list of the references used during the completion of your assignment with all the details.</a:t>
            </a:r>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1438"/>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Formatting Guidelines</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47108" name="Content Placeholder 3"/>
          <p:cNvSpPr>
            <a:spLocks noGrp="1"/>
          </p:cNvSpPr>
          <p:nvPr>
            <p:ph idx="1"/>
          </p:nvPr>
        </p:nvSpPr>
        <p:spPr>
          <a:xfrm>
            <a:off x="457200" y="1071563"/>
            <a:ext cx="8229600" cy="4525962"/>
          </a:xfrm>
        </p:spPr>
        <p:txBody>
          <a:bodyPr/>
          <a:lstStyle/>
          <a:p>
            <a:pPr>
              <a:buFontTx/>
              <a:buNone/>
            </a:pPr>
            <a:r>
              <a:rPr lang="en-AU" sz="2000" b="1" u="sng" smtClean="0">
                <a:solidFill>
                  <a:srgbClr val="FF0000"/>
                </a:solidFill>
                <a:latin typeface="Times New Roman" pitchFamily="18" charset="0"/>
                <a:cs typeface="Times New Roman" pitchFamily="18" charset="0"/>
              </a:rPr>
              <a:t>Margins</a:t>
            </a:r>
            <a:r>
              <a:rPr lang="en-AU" sz="2000" smtClean="0">
                <a:solidFill>
                  <a:schemeClr val="bg1"/>
                </a:solidFill>
                <a:latin typeface="Times New Roman" pitchFamily="18" charset="0"/>
                <a:cs typeface="Times New Roman" pitchFamily="18" charset="0"/>
              </a:rPr>
              <a:t>: 1 cm on all sides except right side (2 cm on the right side)</a:t>
            </a:r>
          </a:p>
          <a:p>
            <a:pPr>
              <a:buFontTx/>
              <a:buNone/>
            </a:pPr>
            <a:endParaRPr lang="en-AU" sz="2000" smtClean="0">
              <a:solidFill>
                <a:schemeClr val="bg1"/>
              </a:solidFill>
              <a:latin typeface="Times New Roman" pitchFamily="18" charset="0"/>
              <a:cs typeface="Times New Roman" pitchFamily="18" charset="0"/>
            </a:endParaRPr>
          </a:p>
          <a:p>
            <a:pPr>
              <a:buFontTx/>
              <a:buNone/>
            </a:pPr>
            <a:r>
              <a:rPr lang="en-AU" sz="2000" b="1" u="sng" smtClean="0">
                <a:solidFill>
                  <a:srgbClr val="FF0000"/>
                </a:solidFill>
                <a:latin typeface="Times New Roman" pitchFamily="18" charset="0"/>
                <a:cs typeface="Times New Roman" pitchFamily="18" charset="0"/>
              </a:rPr>
              <a:t>Font</a:t>
            </a:r>
            <a:r>
              <a:rPr lang="en-AU" sz="2000" smtClean="0">
                <a:solidFill>
                  <a:schemeClr val="bg1"/>
                </a:solidFill>
                <a:latin typeface="Times New Roman" pitchFamily="18" charset="0"/>
                <a:cs typeface="Times New Roman" pitchFamily="18" charset="0"/>
              </a:rPr>
              <a:t>: 12 point, Times New Roman</a:t>
            </a:r>
          </a:p>
          <a:p>
            <a:pPr>
              <a:buFontTx/>
              <a:buNone/>
            </a:pPr>
            <a:endParaRPr lang="en-AU" sz="2000" smtClean="0">
              <a:solidFill>
                <a:schemeClr val="bg1"/>
              </a:solidFill>
              <a:latin typeface="Times New Roman" pitchFamily="18" charset="0"/>
              <a:cs typeface="Times New Roman" pitchFamily="18" charset="0"/>
            </a:endParaRPr>
          </a:p>
          <a:p>
            <a:pPr>
              <a:buFontTx/>
              <a:buNone/>
            </a:pPr>
            <a:r>
              <a:rPr lang="en-AU" sz="2000" b="1" u="sng" smtClean="0">
                <a:solidFill>
                  <a:srgbClr val="FF0000"/>
                </a:solidFill>
                <a:latin typeface="Times New Roman" pitchFamily="18" charset="0"/>
                <a:cs typeface="Times New Roman" pitchFamily="18" charset="0"/>
              </a:rPr>
              <a:t>Line</a:t>
            </a:r>
            <a:r>
              <a:rPr lang="en-AU" sz="2000" u="sng" smtClean="0">
                <a:solidFill>
                  <a:schemeClr val="bg1"/>
                </a:solidFill>
                <a:latin typeface="Times New Roman" pitchFamily="18" charset="0"/>
                <a:cs typeface="Times New Roman" pitchFamily="18" charset="0"/>
              </a:rPr>
              <a:t> </a:t>
            </a:r>
            <a:r>
              <a:rPr lang="en-AU" sz="2000" b="1" u="sng" smtClean="0">
                <a:solidFill>
                  <a:srgbClr val="FF0000"/>
                </a:solidFill>
                <a:latin typeface="Times New Roman" pitchFamily="18" charset="0"/>
                <a:cs typeface="Times New Roman" pitchFamily="18" charset="0"/>
              </a:rPr>
              <a:t>Spacing</a:t>
            </a:r>
            <a:r>
              <a:rPr lang="en-AU" sz="2000" smtClean="0">
                <a:solidFill>
                  <a:schemeClr val="bg1"/>
                </a:solidFill>
                <a:latin typeface="Times New Roman" pitchFamily="18" charset="0"/>
                <a:cs typeface="Times New Roman" pitchFamily="18" charset="0"/>
              </a:rPr>
              <a:t>: 1.5</a:t>
            </a:r>
          </a:p>
          <a:p>
            <a:pPr>
              <a:buFontTx/>
              <a:buNone/>
            </a:pPr>
            <a:endParaRPr lang="en-AU" sz="2000" b="1" smtClean="0">
              <a:solidFill>
                <a:schemeClr val="bg1"/>
              </a:solidFill>
              <a:latin typeface="Times New Roman" pitchFamily="18" charset="0"/>
              <a:cs typeface="Times New Roman" pitchFamily="18" charset="0"/>
            </a:endParaRPr>
          </a:p>
          <a:p>
            <a:pPr>
              <a:buFontTx/>
              <a:buNone/>
            </a:pPr>
            <a:r>
              <a:rPr lang="en-AU" sz="2000" b="1" u="sng" smtClean="0">
                <a:solidFill>
                  <a:srgbClr val="FF0000"/>
                </a:solidFill>
                <a:latin typeface="Times New Roman" pitchFamily="18" charset="0"/>
                <a:cs typeface="Times New Roman" pitchFamily="18" charset="0"/>
              </a:rPr>
              <a:t>Alignment</a:t>
            </a:r>
            <a:r>
              <a:rPr lang="en-AU" sz="2000" smtClean="0">
                <a:solidFill>
                  <a:schemeClr val="bg1"/>
                </a:solidFill>
                <a:latin typeface="Times New Roman" pitchFamily="18" charset="0"/>
                <a:cs typeface="Times New Roman" pitchFamily="18" charset="0"/>
              </a:rPr>
              <a:t>: Left Flush</a:t>
            </a:r>
          </a:p>
          <a:p>
            <a:pPr>
              <a:buFontTx/>
              <a:buNone/>
            </a:pPr>
            <a:endParaRPr lang="en-AU" sz="2000" smtClean="0">
              <a:solidFill>
                <a:schemeClr val="bg1"/>
              </a:solidFill>
              <a:latin typeface="Times New Roman" pitchFamily="18" charset="0"/>
              <a:cs typeface="Times New Roman" pitchFamily="18" charset="0"/>
            </a:endParaRPr>
          </a:p>
          <a:p>
            <a:pPr>
              <a:buFontTx/>
              <a:buNone/>
            </a:pPr>
            <a:r>
              <a:rPr lang="en-AU" sz="2000" b="1" u="sng" smtClean="0">
                <a:solidFill>
                  <a:srgbClr val="FF0000"/>
                </a:solidFill>
                <a:latin typeface="Times New Roman" pitchFamily="18" charset="0"/>
                <a:cs typeface="Times New Roman" pitchFamily="18" charset="0"/>
              </a:rPr>
              <a:t>Pagination</a:t>
            </a:r>
            <a:r>
              <a:rPr lang="en-AU" sz="2000" smtClean="0">
                <a:solidFill>
                  <a:schemeClr val="bg1"/>
                </a:solidFill>
                <a:latin typeface="Times New Roman" pitchFamily="18" charset="0"/>
                <a:cs typeface="Times New Roman" pitchFamily="18" charset="0"/>
              </a:rPr>
              <a:t>: Use footer for Page Numbers</a:t>
            </a:r>
            <a:endParaRPr lang="en-US" sz="2000" smtClean="0">
              <a:solidFill>
                <a:schemeClr val="bg1"/>
              </a:solidFill>
              <a:latin typeface="Times New Roman" pitchFamily="18" charset="0"/>
              <a:cs typeface="Times New Roman" pitchFamily="18" charset="0"/>
            </a:endParaRPr>
          </a:p>
          <a:p>
            <a:pPr>
              <a:buFontTx/>
              <a:buNone/>
            </a:pPr>
            <a:endParaRPr lang="en-AU" sz="2000" u="sng" smtClean="0">
              <a:solidFill>
                <a:schemeClr val="bg1"/>
              </a:solidFill>
              <a:latin typeface="Times New Roman" pitchFamily="18" charset="0"/>
              <a:cs typeface="Times New Roman" pitchFamily="18" charset="0"/>
            </a:endParaRPr>
          </a:p>
          <a:p>
            <a:pPr>
              <a:buFontTx/>
              <a:buNone/>
            </a:pPr>
            <a:r>
              <a:rPr lang="en-AU" sz="2000" b="1" u="sng" smtClean="0">
                <a:solidFill>
                  <a:srgbClr val="FF0000"/>
                </a:solidFill>
                <a:latin typeface="Times New Roman" pitchFamily="18" charset="0"/>
                <a:cs typeface="Times New Roman" pitchFamily="18" charset="0"/>
              </a:rPr>
              <a:t>Headings</a:t>
            </a:r>
            <a:r>
              <a:rPr lang="en-AU" sz="2000" smtClean="0">
                <a:solidFill>
                  <a:schemeClr val="bg1"/>
                </a:solidFill>
                <a:latin typeface="Times New Roman" pitchFamily="18" charset="0"/>
                <a:cs typeface="Times New Roman" pitchFamily="18" charset="0"/>
              </a:rPr>
              <a:t>:</a:t>
            </a:r>
            <a:endParaRPr lang="en-US" sz="2000" smtClean="0">
              <a:solidFill>
                <a:schemeClr val="bg1"/>
              </a:solidFill>
              <a:latin typeface="Times New Roman" pitchFamily="18" charset="0"/>
              <a:cs typeface="Times New Roman" pitchFamily="18" charset="0"/>
            </a:endParaRPr>
          </a:p>
          <a:p>
            <a:r>
              <a:rPr lang="en-US" sz="2000" b="1" smtClean="0">
                <a:solidFill>
                  <a:schemeClr val="bg1"/>
                </a:solidFill>
                <a:latin typeface="Times New Roman" pitchFamily="18" charset="0"/>
                <a:cs typeface="Times New Roman" pitchFamily="18" charset="0"/>
              </a:rPr>
              <a:t>Main headings</a:t>
            </a:r>
            <a:r>
              <a:rPr lang="en-US" sz="2000" smtClean="0">
                <a:solidFill>
                  <a:schemeClr val="bg1"/>
                </a:solidFill>
                <a:latin typeface="Times New Roman" pitchFamily="18" charset="0"/>
                <a:cs typeface="Times New Roman" pitchFamily="18" charset="0"/>
              </a:rPr>
              <a:t>: Centered, boldface, uppercase and lowercase heading (title case)</a:t>
            </a:r>
          </a:p>
          <a:p>
            <a:r>
              <a:rPr lang="en-US" sz="2000" b="1" smtClean="0">
                <a:solidFill>
                  <a:schemeClr val="bg1"/>
                </a:solidFill>
                <a:latin typeface="Times New Roman" pitchFamily="18" charset="0"/>
                <a:cs typeface="Times New Roman" pitchFamily="18" charset="0"/>
              </a:rPr>
              <a:t>Subheadings:</a:t>
            </a:r>
            <a:r>
              <a:rPr lang="en-US" sz="2000" smtClean="0">
                <a:solidFill>
                  <a:schemeClr val="bg1"/>
                </a:solidFill>
                <a:latin typeface="Times New Roman" pitchFamily="18" charset="0"/>
                <a:cs typeface="Times New Roman" pitchFamily="18" charset="0"/>
              </a:rPr>
              <a:t> Flush left, boldface, uppercase and lowercase heading (title case)</a:t>
            </a:r>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9"/>
          <p:cNvSpPr>
            <a:spLocks noChangeArrowheads="1"/>
          </p:cNvSpPr>
          <p:nvPr/>
        </p:nvSpPr>
        <p:spPr bwMode="auto">
          <a:xfrm flipV="1">
            <a:off x="0" y="4292600"/>
            <a:ext cx="9144000" cy="307975"/>
          </a:xfrm>
          <a:prstGeom prst="rect">
            <a:avLst/>
          </a:prstGeom>
          <a:solidFill>
            <a:schemeClr val="bg1"/>
          </a:solidFill>
          <a:ln w="9525">
            <a:noFill/>
            <a:miter lim="800000"/>
            <a:headEnd/>
            <a:tailEnd/>
          </a:ln>
        </p:spPr>
        <p:txBody>
          <a:bodyPr>
            <a:spAutoFit/>
          </a:bodyPr>
          <a:lstStyle/>
          <a:p>
            <a:endParaRPr lang="en-US"/>
          </a:p>
        </p:txBody>
      </p:sp>
      <p:sp>
        <p:nvSpPr>
          <p:cNvPr id="8" name="TextBox 7"/>
          <p:cNvSpPr txBox="1"/>
          <p:nvPr/>
        </p:nvSpPr>
        <p:spPr>
          <a:xfrm>
            <a:off x="2484438" y="4652963"/>
            <a:ext cx="4214812" cy="769937"/>
          </a:xfrm>
          <a:prstGeom prst="rect">
            <a:avLst/>
          </a:prstGeom>
          <a:noFill/>
        </p:spPr>
        <p:txBody>
          <a:bodyPr>
            <a:spAutoFit/>
          </a:bodyPr>
          <a:lstStyle/>
          <a:p>
            <a:pPr algn="ctr">
              <a:defRPr/>
            </a:pPr>
            <a:r>
              <a:rPr lang="en-US" sz="4400" b="1" i="0" dirty="0">
                <a:latin typeface="+mj-lt"/>
                <a:cs typeface="+mn-cs"/>
              </a:rPr>
              <a:t>THANKS</a:t>
            </a:r>
          </a:p>
        </p:txBody>
      </p:sp>
      <p:sp>
        <p:nvSpPr>
          <p:cNvPr id="15" name="Rectangle 14"/>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48134" name="Picture 8" descr="E:\Picture\sd\compressed-college-students.jpg"/>
          <p:cNvPicPr>
            <a:picLocks noChangeAspect="1" noChangeArrowheads="1"/>
          </p:cNvPicPr>
          <p:nvPr/>
        </p:nvPicPr>
        <p:blipFill>
          <a:blip r:embed="rId3"/>
          <a:srcRect t="13696" b="13219"/>
          <a:stretch>
            <a:fillRect/>
          </a:stretch>
        </p:blipFill>
        <p:spPr bwMode="auto">
          <a:xfrm>
            <a:off x="-12700" y="0"/>
            <a:ext cx="9156700" cy="44640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MBA &amp;amp; POSTGRAD EVENING&amp;#x0D;&amp;#x0A;Anthony Denyer&amp;#x0D;&amp;#x0A;Sales and Marketing Manager, Graduate Programs&amp;quot;&quot;/&gt;&lt;property id=&quot;20307&quot; value=&quot;256&quot;/&gt;&lt;/object&gt;&lt;object type=&quot;3&quot; unique_id=&quot;10005&quot;&gt;&lt;property id=&quot;20148&quot; value=&quot;5&quot;/&gt;&lt;property id=&quot;20300&quot; value=&quot;Slide 2 - &amp;quot;CHIFLEY BUSINESS SCHOOL&amp;quot;&quot;/&gt;&lt;property id=&quot;20307&quot; value=&quot;257&quot;/&gt;&lt;/object&gt;&lt;object type=&quot;3&quot; unique_id=&quot;10030&quot;&gt;&lt;property id=&quot;20148&quot; value=&quot;5&quot;/&gt;&lt;property id=&quot;20300&quot; value=&quot;Slide 3 - &amp;quot;APESMA&amp;quot;&quot;/&gt;&lt;property id=&quot;20307&quot; value=&quot;258&quot;/&gt;&lt;/object&gt;&lt;object type=&quot;3&quot; unique_id=&quot;10031&quot;&gt;&lt;property id=&quot;20148&quot; value=&quot;5&quot;/&gt;&lt;property id=&quot;20300&quot; value=&quot;Slide 4 - &amp;quot;WHY CHOOSE CHIFLEY&amp;quot;&quot;/&gt;&lt;property id=&quot;20307&quot; value=&quot;259&quot;/&gt;&lt;/object&gt;&lt;object type=&quot;3&quot; unique_id=&quot;10032&quot;&gt;&lt;property id=&quot;20148&quot; value=&quot;5&quot;/&gt;&lt;property id=&quot;20300&quot; value=&quot;Slide 5 - &amp;quot;AFR Boss MBA Survey 2011 | Top 20 MBA Provider in Australia &amp;#x0D;&amp;#x0A;#1 Distance Education Provider | #3 Value for Money&amp;#x0D;&amp;#x0A;&amp;quot;&quot;/&gt;&lt;property id=&quot;20307&quot; value=&quot;260&quot;/&gt;&lt;/object&gt;&lt;object type=&quot;3&quot; unique_id=&quot;10033&quot;&gt;&lt;property id=&quot;20148&quot; value=&quot;5&quot;/&gt;&lt;property id=&quot;20300&quot; value=&quot;Slide 6 - &amp;quot;ACCREDITATIONS &amp;amp; ENDORSEMENTS&amp;quot;&quot;/&gt;&lt;property id=&quot;20307&quot; value=&quot;261&quot;/&gt;&lt;/object&gt;&lt;object type=&quot;3&quot; unique_id=&quot;10034&quot;&gt;&lt;property id=&quot;20148&quot; value=&quot;5&quot;/&gt;&lt;property id=&quot;20300&quot; value=&quot;Slide 7 - &amp;quot;INDUSTRY CONNECTED &amp;#x0D;&amp;#x0A;By Industry. For Industry&amp;quot;&quot;/&gt;&lt;property id=&quot;20307&quot; value=&quot;262&quot;/&gt;&lt;/object&gt;&lt;object type=&quot;3&quot; unique_id=&quot;10098&quot;&gt;&lt;property id=&quot;20148&quot; value=&quot;5&quot;/&gt;&lt;property id=&quot;20300&quot; value=&quot;Slide 8 - &amp;quot;GLOBAL STUDENT COMMUNITY&amp;quot;&quot;/&gt;&lt;property id=&quot;20307&quot; value=&quot;263&quot;/&gt;&lt;/object&gt;&lt;object type=&quot;3&quot; unique_id=&quot;10159&quot;&gt;&lt;property id=&quot;20148&quot; value=&quot;5&quot;/&gt;&lt;property id=&quot;20300&quot; value=&quot;Slide 9 - &amp;quot;e-COMMUNITIES&amp;quot;&quot;/&gt;&lt;property id=&quot;20307&quot; value=&quot;264&quot;/&gt;&lt;/object&gt;&lt;object type=&quot;3&quot; unique_id=&quot;10161&quot;&gt;&lt;property id=&quot;20148&quot; value=&quot;5&quot;/&gt;&lt;property id=&quot;20300&quot; value=&quot;Slide 10 - &amp;quot;POSTGRADUATE AWARDS&amp;quot;&quot;/&gt;&lt;property id=&quot;20307&quot; value=&quot;266&quot;/&gt;&lt;/object&gt;&lt;object type=&quot;3&quot; unique_id=&quot;10289&quot;&gt;&lt;property id=&quot;20148&quot; value=&quot;5&quot;/&gt;&lt;property id=&quot;20300&quot; value=&quot;Slide 11 - &amp;quot;TIMELINE&amp;quot;&quot;/&gt;&lt;property id=&quot;20307&quot; value=&quot;268&quot;/&gt;&lt;/object&gt;&lt;object type=&quot;3&quot; unique_id=&quot;10290&quot;&gt;&lt;property id=&quot;20148&quot; value=&quot;5&quot;/&gt;&lt;property id=&quot;20300&quot; value=&quot;Slide 12 - &amp;quot;CREDIT&amp;quot;&quot;/&gt;&lt;property id=&quot;20307&quot; value=&quot;269&quot;/&gt;&lt;/object&gt;&lt;object type=&quot;3&quot; unique_id=&quot;10291&quot;&gt;&lt;property id=&quot;20148&quot; value=&quot;5&quot;/&gt;&lt;property id=&quot;20300&quot; value=&quot;Slide 14 - &amp;quot;ENTRY REQUIREMENTS&amp;quot;&quot;/&gt;&lt;property id=&quot;20307&quot; value=&quot;270&quot;/&gt;&lt;/object&gt;&lt;object type=&quot;3&quot; unique_id=&quot;10292&quot;&gt;&lt;property id=&quot;20148&quot; value=&quot;5&quot;/&gt;&lt;property id=&quot;20300&quot; value=&quot;Slide 15 - &amp;quot;SPECIAL ENTRY&amp;quot;&quot;/&gt;&lt;property id=&quot;20307&quot; value=&quot;271&quot;/&gt;&lt;/object&gt;&lt;object type=&quot;3&quot; unique_id=&quot;10293&quot;&gt;&lt;property id=&quot;20148&quot; value=&quot;5&quot;/&gt;&lt;property id=&quot;20300&quot; value=&quot;Slide 16 - &amp;quot;GRADUATIONS AND ALUMNI&amp;quot;&quot;/&gt;&lt;property id=&quot;20307&quot; value=&quot;272&quot;/&gt;&lt;/object&gt;&lt;object type=&quot;3&quot; unique_id=&quot;10294&quot;&gt;&lt;property id=&quot;20148&quot; value=&quot;5&quot;/&gt;&lt;property id=&quot;20300&quot; value=&quot;Slide 17 - &amp;quot;FEES FOR 2012&amp;amp;#x09;&amp;quot;&quot;/&gt;&lt;property id=&quot;20307&quot; value=&quot;273&quot;/&gt;&lt;/object&gt;&lt;object type=&quot;3&quot; unique_id=&quot;10295&quot;&gt;&lt;property id=&quot;20148&quot; value=&quot;5&quot;/&gt;&lt;property id=&quot;20300&quot; value=&quot;Slide 18 - &amp;quot;CONTACT DETAILS&amp;quot;&quot;/&gt;&lt;property id=&quot;20307&quot; value=&quot;274&quot;/&gt;&lt;/object&gt;&lt;object type=&quot;3&quot; unique_id=&quot;10376&quot;&gt;&lt;property id=&quot;20148&quot; value=&quot;5&quot;/&gt;&lt;property id=&quot;20300&quot; value=&quot;Slide 13 - &amp;quot;ARTICULATION PATHWAYS&amp;quot;&quot;/&gt;&lt;property id=&quot;20307&quot; value=&quot;275&quot;/&gt;&lt;/object&gt;&lt;/object&gt;&lt;/object&gt;&lt;/database&gt;"/>
  <p:tag name="SECTOMILLISECCONVERTED" val="1"/>
</p:tagLst>
</file>

<file path=ppt/theme/theme1.xml><?xml version="1.0" encoding="utf-8"?>
<a:theme xmlns:a="http://schemas.openxmlformats.org/drawingml/2006/main" name="CBS Postgraduate Programs 2011">
  <a:themeElements>
    <a:clrScheme name="CBS Postgraduate Programs 201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BS Postgraduate Programs 2011">
      <a:majorFont>
        <a:latin typeface="Arial"/>
        <a:ea typeface=""/>
        <a:cs typeface=""/>
      </a:majorFont>
      <a:minorFont>
        <a:latin typeface="Arial"/>
        <a:ea typeface=""/>
        <a:cs typeface=""/>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s>
            <a:gs pos="100000">
              <a:schemeClr val="bg2">
                <a:gamma/>
                <a:shade val="46275"/>
                <a:invGamma/>
              </a:schemeClr>
            </a:gs>
          </a:gsLst>
          <a:path path="rect">
            <a:fillToRect r="100000" b="100000"/>
          </a:path>
        </a:gradFill>
        <a:ln>
          <a:noFill/>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1"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gradFill rotWithShape="1">
          <a:gsLst>
            <a:gs pos="0">
              <a:schemeClr val="bg2"/>
            </a:gs>
            <a:gs pos="100000">
              <a:schemeClr val="bg2">
                <a:gamma/>
                <a:shade val="46275"/>
                <a:invGamma/>
              </a:schemeClr>
            </a:gs>
          </a:gsLst>
          <a:path path="rect">
            <a:fillToRect r="100000" b="100000"/>
          </a:path>
        </a:gradFill>
        <a:ln>
          <a:noFill/>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1"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CBS Postgraduate Programs 201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BS Postgraduate Programs 201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BS Postgraduate Programs 201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BS Postgraduate Programs 201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BS Postgraduate Programs 201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BS Postgraduate Programs 201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BS Postgraduate Programs 201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BS Postgraduate Programs 201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BS Postgraduate Programs 201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BS Postgraduate Programs 201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BS Postgraduate Programs 201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BS Postgraduate Programs 201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10370</TotalTime>
  <Words>1802</Words>
  <Application>Microsoft Office PowerPoint</Application>
  <PresentationFormat>On-screen Show (4:3)</PresentationFormat>
  <Paragraphs>306</Paragraphs>
  <Slides>33</Slides>
  <Notes>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CBS Postgraduate Programs 2011</vt:lpstr>
      <vt:lpstr>Slide 1</vt:lpstr>
      <vt:lpstr>What is Referencing?</vt:lpstr>
      <vt:lpstr>Why is Referencing Important?</vt:lpstr>
      <vt:lpstr>How will it help me?</vt:lpstr>
      <vt:lpstr>What if I do not Reference?</vt:lpstr>
      <vt:lpstr>What is Plagiarism?</vt:lpstr>
      <vt:lpstr>When Should I Reference?</vt:lpstr>
      <vt:lpstr>Referencing Style</vt:lpstr>
      <vt:lpstr>Harvard Referencing</vt:lpstr>
      <vt:lpstr>Referencing from the Book</vt:lpstr>
      <vt:lpstr>Referencing from the Book</vt:lpstr>
      <vt:lpstr>Illustration – Book Reference:</vt:lpstr>
      <vt:lpstr>Referencing from Journal Articles</vt:lpstr>
      <vt:lpstr>Illustration – Journal Reference:</vt:lpstr>
      <vt:lpstr>Referencing from the Website</vt:lpstr>
      <vt:lpstr>Illustration – Website</vt:lpstr>
      <vt:lpstr>Referencing from Newspaper</vt:lpstr>
      <vt:lpstr>Illustration – Newspaper</vt:lpstr>
      <vt:lpstr>Referencing from Course Materials/Lecture Notes</vt:lpstr>
      <vt:lpstr>Illustration – Course Materials</vt:lpstr>
      <vt:lpstr>Referencing from Interview</vt:lpstr>
      <vt:lpstr>Illustration – Interview</vt:lpstr>
      <vt:lpstr>Harvard Referencing Tool</vt:lpstr>
      <vt:lpstr>Assignment Structure</vt:lpstr>
      <vt:lpstr>Cover Page</vt:lpstr>
      <vt:lpstr>Executive Summary</vt:lpstr>
      <vt:lpstr>Table of Content</vt:lpstr>
      <vt:lpstr>Introduction</vt:lpstr>
      <vt:lpstr>Body</vt:lpstr>
      <vt:lpstr>Conclusion</vt:lpstr>
      <vt:lpstr>References</vt:lpstr>
      <vt:lpstr>Formatting Guidelines</vt:lpstr>
      <vt:lpstr>Slide 33</vt:lpstr>
    </vt:vector>
  </TitlesOfParts>
  <Company>APESMA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Anthony Denyer</dc:creator>
  <cp:lastModifiedBy>Al Tareeqah</cp:lastModifiedBy>
  <cp:revision>628</cp:revision>
  <cp:lastPrinted>2014-04-19T08:36:00Z</cp:lastPrinted>
  <dcterms:created xsi:type="dcterms:W3CDTF">2011-08-21T23:09:46Z</dcterms:created>
  <dcterms:modified xsi:type="dcterms:W3CDTF">2018-06-27T13:05:37Z</dcterms:modified>
</cp:coreProperties>
</file>